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8" d="100"/>
          <a:sy n="108" d="100"/>
        </p:scale>
        <p:origin x="-1800"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GB"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AC6AC44-A5B5-F046-A36A-85587E9CD412}" type="datetimeFigureOut">
              <a:rPr lang="en-US" smtClean="0"/>
              <a:t>03/12/2014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2115669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AC6AC44-A5B5-F046-A36A-85587E9CD412}" type="datetimeFigureOut">
              <a:rPr lang="en-US" smtClean="0"/>
              <a:t>03/12/2014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37525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AC6AC44-A5B5-F046-A36A-85587E9CD412}" type="datetimeFigureOut">
              <a:rPr lang="en-US" smtClean="0"/>
              <a:t>03/12/2014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2228830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AC6AC44-A5B5-F046-A36A-85587E9CD412}" type="datetimeFigureOut">
              <a:rPr lang="en-US" smtClean="0"/>
              <a:t>03/12/2014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3471121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AC6AC44-A5B5-F046-A36A-85587E9CD412}" type="datetimeFigureOut">
              <a:rPr lang="en-US" smtClean="0"/>
              <a:t>03/12/2014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3250322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AC6AC44-A5B5-F046-A36A-85587E9CD412}" type="datetimeFigureOut">
              <a:rPr lang="en-US" smtClean="0"/>
              <a:t>03/12/2014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2576184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AC6AC44-A5B5-F046-A36A-85587E9CD412}" type="datetimeFigureOut">
              <a:rPr lang="en-US" smtClean="0"/>
              <a:t>03/12/2014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436646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AC6AC44-A5B5-F046-A36A-85587E9CD412}" type="datetimeFigureOut">
              <a:rPr lang="en-US" smtClean="0"/>
              <a:t>03/12/2014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185493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6AC44-A5B5-F046-A36A-85587E9CD412}" type="datetimeFigureOut">
              <a:rPr lang="en-US" smtClean="0"/>
              <a:t>03/12/2014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4211489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AC6AC44-A5B5-F046-A36A-85587E9CD412}" type="datetimeFigureOut">
              <a:rPr lang="en-US" smtClean="0"/>
              <a:t>03/12/2014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1548857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AC6AC44-A5B5-F046-A36A-85587E9CD412}" type="datetimeFigureOut">
              <a:rPr lang="en-US" smtClean="0"/>
              <a:t>03/12/2014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9ADA1-A206-6148-8D7B-B34B188F3CD3}" type="slidenum">
              <a:rPr lang="en-US" smtClean="0"/>
              <a:t>‹#›</a:t>
            </a:fld>
            <a:endParaRPr lang="en-US"/>
          </a:p>
        </p:txBody>
      </p:sp>
    </p:spTree>
    <p:extLst>
      <p:ext uri="{BB962C8B-B14F-4D97-AF65-F5344CB8AC3E}">
        <p14:creationId xmlns:p14="http://schemas.microsoft.com/office/powerpoint/2010/main" val="6904748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1AC6AC44-A5B5-F046-A36A-85587E9CD412}" type="datetimeFigureOut">
              <a:rPr lang="en-US" smtClean="0"/>
              <a:t>03/12/2014</a:t>
            </a:fld>
            <a:endParaRPr lang="en-US"/>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8D69ADA1-A206-6148-8D7B-B34B188F3CD3}" type="slidenum">
              <a:rPr lang="en-US" smtClean="0"/>
              <a:t>‹#›</a:t>
            </a:fld>
            <a:endParaRPr lang="en-US"/>
          </a:p>
        </p:txBody>
      </p:sp>
    </p:spTree>
    <p:extLst>
      <p:ext uri="{BB962C8B-B14F-4D97-AF65-F5344CB8AC3E}">
        <p14:creationId xmlns:p14="http://schemas.microsoft.com/office/powerpoint/2010/main" val="492017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9794" y="204828"/>
            <a:ext cx="1720902" cy="80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07305" y="1489723"/>
            <a:ext cx="6243391" cy="1015663"/>
          </a:xfrm>
          <a:prstGeom prst="rect">
            <a:avLst/>
          </a:prstGeom>
          <a:noFill/>
        </p:spPr>
        <p:txBody>
          <a:bodyPr wrap="square" rtlCol="0">
            <a:spAutoFit/>
          </a:bodyPr>
          <a:lstStyle/>
          <a:p>
            <a:r>
              <a:rPr lang="en-US" sz="1200" dirty="0" smtClean="0"/>
              <a:t>In order to get the most out of your diabetes clinic consultation, we would be grateful if you could complete this brief set of questions, each time you attend the clinic.  Please hand the completed form to your clinic doctor.</a:t>
            </a:r>
          </a:p>
          <a:p>
            <a:endParaRPr lang="en-US" sz="1200" dirty="0"/>
          </a:p>
          <a:p>
            <a:r>
              <a:rPr lang="en-US" sz="1200" dirty="0" smtClean="0"/>
              <a:t>Are there any specific issues which you would like to discuss during your appointment today?</a:t>
            </a:r>
            <a:endParaRPr lang="en-US" sz="1200" dirty="0"/>
          </a:p>
        </p:txBody>
      </p:sp>
      <p:sp>
        <p:nvSpPr>
          <p:cNvPr id="8" name="TextBox 7"/>
          <p:cNvSpPr txBox="1"/>
          <p:nvPr/>
        </p:nvSpPr>
        <p:spPr>
          <a:xfrm>
            <a:off x="307305" y="1117483"/>
            <a:ext cx="6243391" cy="276999"/>
          </a:xfrm>
          <a:prstGeom prst="rect">
            <a:avLst/>
          </a:prstGeom>
          <a:noFill/>
        </p:spPr>
        <p:txBody>
          <a:bodyPr wrap="square" rtlCol="0">
            <a:spAutoFit/>
          </a:bodyPr>
          <a:lstStyle/>
          <a:p>
            <a:r>
              <a:rPr lang="en-US" sz="1200" dirty="0" smtClean="0"/>
              <a:t>Name: _______________________________________________  Date: _____________________</a:t>
            </a:r>
            <a:endParaRPr lang="en-US" sz="1200" dirty="0"/>
          </a:p>
        </p:txBody>
      </p:sp>
      <p:sp>
        <p:nvSpPr>
          <p:cNvPr id="9" name="TextBox 8"/>
          <p:cNvSpPr txBox="1"/>
          <p:nvPr/>
        </p:nvSpPr>
        <p:spPr>
          <a:xfrm>
            <a:off x="307305" y="322127"/>
            <a:ext cx="6243391" cy="646331"/>
          </a:xfrm>
          <a:prstGeom prst="rect">
            <a:avLst/>
          </a:prstGeom>
          <a:noFill/>
        </p:spPr>
        <p:txBody>
          <a:bodyPr wrap="square" rtlCol="0">
            <a:spAutoFit/>
          </a:bodyPr>
          <a:lstStyle/>
          <a:p>
            <a:r>
              <a:rPr lang="en-US" dirty="0" smtClean="0"/>
              <a:t>Improving diabetes care</a:t>
            </a:r>
          </a:p>
          <a:p>
            <a:r>
              <a:rPr lang="en-US" dirty="0" smtClean="0">
                <a:solidFill>
                  <a:srgbClr val="376092"/>
                </a:solidFill>
              </a:rPr>
              <a:t>Royal Infirmary of Edinburgh</a:t>
            </a:r>
            <a:endParaRPr lang="en-US" dirty="0">
              <a:solidFill>
                <a:srgbClr val="376092"/>
              </a:solidFill>
            </a:endParaRPr>
          </a:p>
        </p:txBody>
      </p:sp>
      <p:sp>
        <p:nvSpPr>
          <p:cNvPr id="10" name="Rectangle 9"/>
          <p:cNvSpPr/>
          <p:nvPr/>
        </p:nvSpPr>
        <p:spPr>
          <a:xfrm>
            <a:off x="307305" y="2500113"/>
            <a:ext cx="6243391" cy="113868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307305" y="3678615"/>
            <a:ext cx="6243391" cy="461665"/>
          </a:xfrm>
          <a:prstGeom prst="rect">
            <a:avLst/>
          </a:prstGeom>
          <a:noFill/>
        </p:spPr>
        <p:txBody>
          <a:bodyPr wrap="square" rtlCol="0">
            <a:spAutoFit/>
          </a:bodyPr>
          <a:lstStyle/>
          <a:p>
            <a:r>
              <a:rPr lang="en-US" sz="1200" dirty="0" smtClean="0"/>
              <a:t>If you would like to access your diabetes clinic results and letters, please provide your email address (this will give you access to the ‘my diabetes my way’ website):</a:t>
            </a:r>
            <a:endParaRPr lang="en-US" sz="1200" dirty="0"/>
          </a:p>
        </p:txBody>
      </p:sp>
      <p:sp>
        <p:nvSpPr>
          <p:cNvPr id="12" name="Rectangle 11"/>
          <p:cNvSpPr/>
          <p:nvPr/>
        </p:nvSpPr>
        <p:spPr>
          <a:xfrm>
            <a:off x="307305" y="4195025"/>
            <a:ext cx="6243391" cy="37065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3109434" y="4196352"/>
            <a:ext cx="391040" cy="369332"/>
          </a:xfrm>
          <a:prstGeom prst="rect">
            <a:avLst/>
          </a:prstGeom>
          <a:noFill/>
        </p:spPr>
        <p:txBody>
          <a:bodyPr wrap="none" rtlCol="0">
            <a:spAutoFit/>
          </a:bodyPr>
          <a:lstStyle/>
          <a:p>
            <a:r>
              <a:rPr lang="en-US" dirty="0" smtClean="0"/>
              <a:t>@</a:t>
            </a:r>
            <a:endParaRPr lang="en-US" dirty="0"/>
          </a:p>
        </p:txBody>
      </p:sp>
      <p:sp>
        <p:nvSpPr>
          <p:cNvPr id="14" name="TextBox 13"/>
          <p:cNvSpPr txBox="1"/>
          <p:nvPr/>
        </p:nvSpPr>
        <p:spPr>
          <a:xfrm>
            <a:off x="307305" y="4739772"/>
            <a:ext cx="6243391" cy="461665"/>
          </a:xfrm>
          <a:prstGeom prst="rect">
            <a:avLst/>
          </a:prstGeom>
          <a:noFill/>
        </p:spPr>
        <p:txBody>
          <a:bodyPr wrap="square" rtlCol="0">
            <a:spAutoFit/>
          </a:bodyPr>
          <a:lstStyle/>
          <a:p>
            <a:pPr marL="228600" indent="-228600">
              <a:buAutoNum type="arabicPeriod"/>
            </a:pPr>
            <a:r>
              <a:rPr lang="en-US" sz="1200" dirty="0" smtClean="0"/>
              <a:t>Please </a:t>
            </a:r>
            <a:r>
              <a:rPr lang="en-US" sz="1200" dirty="0"/>
              <a:t>fill in the types of insulin you are taking and the typical doses (or the approximate range of doses if these vary day-to-day): </a:t>
            </a:r>
            <a:endParaRPr lang="en-US" sz="1200" dirty="0" smtClean="0"/>
          </a:p>
        </p:txBody>
      </p:sp>
      <p:sp>
        <p:nvSpPr>
          <p:cNvPr id="17" name="TextBox 16"/>
          <p:cNvSpPr txBox="1"/>
          <p:nvPr/>
        </p:nvSpPr>
        <p:spPr>
          <a:xfrm>
            <a:off x="2539880" y="5287397"/>
            <a:ext cx="798944" cy="261610"/>
          </a:xfrm>
          <a:prstGeom prst="rect">
            <a:avLst/>
          </a:prstGeom>
          <a:noFill/>
          <a:ln>
            <a:solidFill>
              <a:srgbClr val="000000"/>
            </a:solidFill>
          </a:ln>
        </p:spPr>
        <p:txBody>
          <a:bodyPr wrap="square" rtlCol="0">
            <a:spAutoFit/>
          </a:bodyPr>
          <a:lstStyle/>
          <a:p>
            <a:r>
              <a:rPr lang="en-US" sz="1100" dirty="0" smtClean="0"/>
              <a:t>Morning</a:t>
            </a:r>
          </a:p>
        </p:txBody>
      </p:sp>
      <p:sp>
        <p:nvSpPr>
          <p:cNvPr id="18" name="TextBox 17"/>
          <p:cNvSpPr txBox="1"/>
          <p:nvPr/>
        </p:nvSpPr>
        <p:spPr>
          <a:xfrm>
            <a:off x="3399336" y="5287397"/>
            <a:ext cx="828684" cy="261610"/>
          </a:xfrm>
          <a:prstGeom prst="rect">
            <a:avLst/>
          </a:prstGeom>
          <a:noFill/>
          <a:ln>
            <a:solidFill>
              <a:srgbClr val="000000"/>
            </a:solidFill>
          </a:ln>
        </p:spPr>
        <p:txBody>
          <a:bodyPr wrap="square" rtlCol="0">
            <a:spAutoFit/>
          </a:bodyPr>
          <a:lstStyle/>
          <a:p>
            <a:r>
              <a:rPr lang="en-US" sz="1100" dirty="0" smtClean="0"/>
              <a:t>Lunch</a:t>
            </a:r>
          </a:p>
        </p:txBody>
      </p:sp>
      <p:sp>
        <p:nvSpPr>
          <p:cNvPr id="19" name="TextBox 18"/>
          <p:cNvSpPr txBox="1"/>
          <p:nvPr/>
        </p:nvSpPr>
        <p:spPr>
          <a:xfrm>
            <a:off x="4280196" y="5286992"/>
            <a:ext cx="1080948" cy="261610"/>
          </a:xfrm>
          <a:prstGeom prst="rect">
            <a:avLst/>
          </a:prstGeom>
          <a:noFill/>
          <a:ln>
            <a:solidFill>
              <a:srgbClr val="000000"/>
            </a:solidFill>
          </a:ln>
        </p:spPr>
        <p:txBody>
          <a:bodyPr wrap="square" rtlCol="0">
            <a:spAutoFit/>
          </a:bodyPr>
          <a:lstStyle/>
          <a:p>
            <a:r>
              <a:rPr lang="en-US" sz="1100" dirty="0" smtClean="0"/>
              <a:t>Evening meal</a:t>
            </a:r>
          </a:p>
        </p:txBody>
      </p:sp>
      <p:sp>
        <p:nvSpPr>
          <p:cNvPr id="20" name="TextBox 19"/>
          <p:cNvSpPr txBox="1"/>
          <p:nvPr/>
        </p:nvSpPr>
        <p:spPr>
          <a:xfrm>
            <a:off x="5425952" y="5286992"/>
            <a:ext cx="1080948" cy="261610"/>
          </a:xfrm>
          <a:prstGeom prst="rect">
            <a:avLst/>
          </a:prstGeom>
          <a:noFill/>
          <a:ln>
            <a:solidFill>
              <a:srgbClr val="000000"/>
            </a:solidFill>
          </a:ln>
        </p:spPr>
        <p:txBody>
          <a:bodyPr wrap="square" rtlCol="0">
            <a:spAutoFit/>
          </a:bodyPr>
          <a:lstStyle/>
          <a:p>
            <a:r>
              <a:rPr lang="en-US" sz="1100" dirty="0" smtClean="0"/>
              <a:t>Before bed</a:t>
            </a:r>
          </a:p>
        </p:txBody>
      </p:sp>
      <p:sp>
        <p:nvSpPr>
          <p:cNvPr id="30" name="Rectangle 29"/>
          <p:cNvSpPr/>
          <p:nvPr/>
        </p:nvSpPr>
        <p:spPr>
          <a:xfrm>
            <a:off x="2539880" y="5893298"/>
            <a:ext cx="798944" cy="273744"/>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2539880" y="5602218"/>
            <a:ext cx="798943" cy="25489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3399336" y="5893298"/>
            <a:ext cx="828684" cy="26161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3399336" y="5602218"/>
            <a:ext cx="828684" cy="26161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4280196" y="5893298"/>
            <a:ext cx="1080948" cy="26161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4280196" y="5602218"/>
            <a:ext cx="1080948" cy="26161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5425952" y="5893298"/>
            <a:ext cx="1080948" cy="26161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5425952" y="5602218"/>
            <a:ext cx="1080948" cy="26161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2987401" y="5662466"/>
            <a:ext cx="416231" cy="230832"/>
          </a:xfrm>
          <a:prstGeom prst="rect">
            <a:avLst/>
          </a:prstGeom>
          <a:noFill/>
        </p:spPr>
        <p:txBody>
          <a:bodyPr wrap="none" rtlCol="0">
            <a:spAutoFit/>
          </a:bodyPr>
          <a:lstStyle/>
          <a:p>
            <a:r>
              <a:rPr lang="en-US" sz="900" dirty="0" smtClean="0"/>
              <a:t>units</a:t>
            </a:r>
            <a:endParaRPr lang="en-US" sz="900" dirty="0"/>
          </a:p>
        </p:txBody>
      </p:sp>
      <p:sp>
        <p:nvSpPr>
          <p:cNvPr id="39" name="TextBox 38"/>
          <p:cNvSpPr txBox="1"/>
          <p:nvPr/>
        </p:nvSpPr>
        <p:spPr>
          <a:xfrm>
            <a:off x="3863965" y="5654481"/>
            <a:ext cx="416231" cy="230832"/>
          </a:xfrm>
          <a:prstGeom prst="rect">
            <a:avLst/>
          </a:prstGeom>
          <a:noFill/>
        </p:spPr>
        <p:txBody>
          <a:bodyPr wrap="none" rtlCol="0">
            <a:spAutoFit/>
          </a:bodyPr>
          <a:lstStyle/>
          <a:p>
            <a:r>
              <a:rPr lang="en-US" sz="900" dirty="0" smtClean="0"/>
              <a:t>units</a:t>
            </a:r>
            <a:endParaRPr lang="en-US" sz="900" dirty="0"/>
          </a:p>
        </p:txBody>
      </p:sp>
      <p:sp>
        <p:nvSpPr>
          <p:cNvPr id="41" name="TextBox 40"/>
          <p:cNvSpPr txBox="1"/>
          <p:nvPr/>
        </p:nvSpPr>
        <p:spPr>
          <a:xfrm>
            <a:off x="2987401" y="5930282"/>
            <a:ext cx="416231" cy="230832"/>
          </a:xfrm>
          <a:prstGeom prst="rect">
            <a:avLst/>
          </a:prstGeom>
          <a:noFill/>
        </p:spPr>
        <p:txBody>
          <a:bodyPr wrap="none" rtlCol="0">
            <a:spAutoFit/>
          </a:bodyPr>
          <a:lstStyle/>
          <a:p>
            <a:r>
              <a:rPr lang="en-US" sz="900" dirty="0" smtClean="0"/>
              <a:t>units</a:t>
            </a:r>
            <a:endParaRPr lang="en-US" sz="900" dirty="0"/>
          </a:p>
        </p:txBody>
      </p:sp>
      <p:sp>
        <p:nvSpPr>
          <p:cNvPr id="42" name="TextBox 41"/>
          <p:cNvSpPr txBox="1"/>
          <p:nvPr/>
        </p:nvSpPr>
        <p:spPr>
          <a:xfrm>
            <a:off x="3863965" y="5933246"/>
            <a:ext cx="416231" cy="230832"/>
          </a:xfrm>
          <a:prstGeom prst="rect">
            <a:avLst/>
          </a:prstGeom>
          <a:noFill/>
        </p:spPr>
        <p:txBody>
          <a:bodyPr wrap="none" rtlCol="0">
            <a:spAutoFit/>
          </a:bodyPr>
          <a:lstStyle/>
          <a:p>
            <a:r>
              <a:rPr lang="en-US" sz="900" dirty="0" smtClean="0"/>
              <a:t>units</a:t>
            </a:r>
            <a:endParaRPr lang="en-US" sz="900" dirty="0"/>
          </a:p>
        </p:txBody>
      </p:sp>
      <p:sp>
        <p:nvSpPr>
          <p:cNvPr id="43" name="TextBox 42"/>
          <p:cNvSpPr txBox="1"/>
          <p:nvPr/>
        </p:nvSpPr>
        <p:spPr>
          <a:xfrm>
            <a:off x="4972876" y="5654481"/>
            <a:ext cx="416231" cy="230832"/>
          </a:xfrm>
          <a:prstGeom prst="rect">
            <a:avLst/>
          </a:prstGeom>
          <a:noFill/>
        </p:spPr>
        <p:txBody>
          <a:bodyPr wrap="none" rtlCol="0">
            <a:spAutoFit/>
          </a:bodyPr>
          <a:lstStyle/>
          <a:p>
            <a:r>
              <a:rPr lang="en-US" sz="900" dirty="0" smtClean="0"/>
              <a:t>units</a:t>
            </a:r>
            <a:endParaRPr lang="en-US" sz="900" dirty="0"/>
          </a:p>
        </p:txBody>
      </p:sp>
      <p:sp>
        <p:nvSpPr>
          <p:cNvPr id="44" name="TextBox 43"/>
          <p:cNvSpPr txBox="1"/>
          <p:nvPr/>
        </p:nvSpPr>
        <p:spPr>
          <a:xfrm>
            <a:off x="5009721" y="5936210"/>
            <a:ext cx="416231" cy="230832"/>
          </a:xfrm>
          <a:prstGeom prst="rect">
            <a:avLst/>
          </a:prstGeom>
          <a:noFill/>
        </p:spPr>
        <p:txBody>
          <a:bodyPr wrap="none" rtlCol="0">
            <a:spAutoFit/>
          </a:bodyPr>
          <a:lstStyle/>
          <a:p>
            <a:r>
              <a:rPr lang="en-US" sz="900" dirty="0" smtClean="0"/>
              <a:t>units</a:t>
            </a:r>
            <a:endParaRPr lang="en-US" sz="900" dirty="0"/>
          </a:p>
        </p:txBody>
      </p:sp>
      <p:sp>
        <p:nvSpPr>
          <p:cNvPr id="45" name="TextBox 44"/>
          <p:cNvSpPr txBox="1"/>
          <p:nvPr/>
        </p:nvSpPr>
        <p:spPr>
          <a:xfrm>
            <a:off x="6134465" y="5648978"/>
            <a:ext cx="416231" cy="230832"/>
          </a:xfrm>
          <a:prstGeom prst="rect">
            <a:avLst/>
          </a:prstGeom>
          <a:noFill/>
        </p:spPr>
        <p:txBody>
          <a:bodyPr wrap="none" rtlCol="0">
            <a:spAutoFit/>
          </a:bodyPr>
          <a:lstStyle/>
          <a:p>
            <a:r>
              <a:rPr lang="en-US" sz="900" dirty="0" smtClean="0"/>
              <a:t>units</a:t>
            </a:r>
            <a:endParaRPr lang="en-US" sz="900" dirty="0"/>
          </a:p>
        </p:txBody>
      </p:sp>
      <p:sp>
        <p:nvSpPr>
          <p:cNvPr id="46" name="TextBox 45"/>
          <p:cNvSpPr txBox="1"/>
          <p:nvPr/>
        </p:nvSpPr>
        <p:spPr>
          <a:xfrm>
            <a:off x="6134465" y="5936210"/>
            <a:ext cx="416231" cy="230832"/>
          </a:xfrm>
          <a:prstGeom prst="rect">
            <a:avLst/>
          </a:prstGeom>
          <a:noFill/>
        </p:spPr>
        <p:txBody>
          <a:bodyPr wrap="none" rtlCol="0">
            <a:spAutoFit/>
          </a:bodyPr>
          <a:lstStyle/>
          <a:p>
            <a:r>
              <a:rPr lang="en-US" sz="900" dirty="0" smtClean="0"/>
              <a:t>units</a:t>
            </a:r>
            <a:endParaRPr lang="en-US" sz="900" dirty="0"/>
          </a:p>
        </p:txBody>
      </p:sp>
      <p:sp>
        <p:nvSpPr>
          <p:cNvPr id="47" name="Rectangle 46"/>
          <p:cNvSpPr/>
          <p:nvPr/>
        </p:nvSpPr>
        <p:spPr>
          <a:xfrm>
            <a:off x="313717" y="5908268"/>
            <a:ext cx="2097886" cy="23379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p:cNvSpPr txBox="1"/>
          <p:nvPr/>
        </p:nvSpPr>
        <p:spPr>
          <a:xfrm>
            <a:off x="304452" y="5902778"/>
            <a:ext cx="1017490" cy="230832"/>
          </a:xfrm>
          <a:prstGeom prst="rect">
            <a:avLst/>
          </a:prstGeom>
          <a:noFill/>
        </p:spPr>
        <p:txBody>
          <a:bodyPr wrap="square" rtlCol="0">
            <a:spAutoFit/>
          </a:bodyPr>
          <a:lstStyle/>
          <a:p>
            <a:r>
              <a:rPr lang="en-US" sz="900" dirty="0" smtClean="0"/>
              <a:t>Insulin name:</a:t>
            </a:r>
            <a:endParaRPr lang="en-US" sz="900" dirty="0"/>
          </a:p>
        </p:txBody>
      </p:sp>
      <p:sp>
        <p:nvSpPr>
          <p:cNvPr id="51" name="TextBox 50"/>
          <p:cNvSpPr txBox="1"/>
          <p:nvPr/>
        </p:nvSpPr>
        <p:spPr>
          <a:xfrm>
            <a:off x="304452" y="5626279"/>
            <a:ext cx="1017490" cy="230832"/>
          </a:xfrm>
          <a:prstGeom prst="rect">
            <a:avLst/>
          </a:prstGeom>
          <a:noFill/>
        </p:spPr>
        <p:txBody>
          <a:bodyPr wrap="square" rtlCol="0">
            <a:spAutoFit/>
          </a:bodyPr>
          <a:lstStyle/>
          <a:p>
            <a:r>
              <a:rPr lang="en-US" sz="900" dirty="0" smtClean="0"/>
              <a:t>Insulin name:</a:t>
            </a:r>
            <a:endParaRPr lang="en-US" sz="900" dirty="0"/>
          </a:p>
        </p:txBody>
      </p:sp>
      <p:cxnSp>
        <p:nvCxnSpPr>
          <p:cNvPr id="53" name="Straight Connector 52"/>
          <p:cNvCxnSpPr/>
          <p:nvPr/>
        </p:nvCxnSpPr>
        <p:spPr>
          <a:xfrm>
            <a:off x="307304" y="4685027"/>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307305" y="6435963"/>
            <a:ext cx="6243391" cy="276999"/>
          </a:xfrm>
          <a:prstGeom prst="rect">
            <a:avLst/>
          </a:prstGeom>
          <a:noFill/>
        </p:spPr>
        <p:txBody>
          <a:bodyPr wrap="square" rtlCol="0">
            <a:spAutoFit/>
          </a:bodyPr>
          <a:lstStyle/>
          <a:p>
            <a:pPr marL="228600" indent="-228600">
              <a:buAutoNum type="arabicPeriod" startAt="2"/>
            </a:pPr>
            <a:r>
              <a:rPr lang="en-US" sz="1200" dirty="0" smtClean="0"/>
              <a:t>a. Where do you inject your insulin?</a:t>
            </a:r>
          </a:p>
        </p:txBody>
      </p:sp>
      <p:sp>
        <p:nvSpPr>
          <p:cNvPr id="55" name="TextBox 54"/>
          <p:cNvSpPr txBox="1"/>
          <p:nvPr/>
        </p:nvSpPr>
        <p:spPr>
          <a:xfrm>
            <a:off x="296356" y="6767707"/>
            <a:ext cx="2663643" cy="276999"/>
          </a:xfrm>
          <a:prstGeom prst="rect">
            <a:avLst/>
          </a:prstGeom>
          <a:noFill/>
        </p:spPr>
        <p:txBody>
          <a:bodyPr wrap="square" rtlCol="0">
            <a:spAutoFit/>
          </a:bodyPr>
          <a:lstStyle/>
          <a:p>
            <a:r>
              <a:rPr lang="en-US" sz="1200" dirty="0" smtClean="0"/>
              <a:t>       b. What size of needles do you use?</a:t>
            </a:r>
          </a:p>
        </p:txBody>
      </p:sp>
      <p:sp>
        <p:nvSpPr>
          <p:cNvPr id="56" name="TextBox 55"/>
          <p:cNvSpPr txBox="1"/>
          <p:nvPr/>
        </p:nvSpPr>
        <p:spPr>
          <a:xfrm>
            <a:off x="296356" y="7135249"/>
            <a:ext cx="6243391" cy="276999"/>
          </a:xfrm>
          <a:prstGeom prst="rect">
            <a:avLst/>
          </a:prstGeom>
          <a:noFill/>
        </p:spPr>
        <p:txBody>
          <a:bodyPr wrap="square" rtlCol="0">
            <a:spAutoFit/>
          </a:bodyPr>
          <a:lstStyle/>
          <a:p>
            <a:r>
              <a:rPr lang="en-US" sz="1200" dirty="0" smtClean="0"/>
              <a:t>       c. Are you having any problems with your insulin injection sites?</a:t>
            </a:r>
          </a:p>
        </p:txBody>
      </p:sp>
      <p:sp>
        <p:nvSpPr>
          <p:cNvPr id="57" name="Rectangle 56"/>
          <p:cNvSpPr/>
          <p:nvPr/>
        </p:nvSpPr>
        <p:spPr>
          <a:xfrm>
            <a:off x="2959999" y="6436716"/>
            <a:ext cx="3546901"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57"/>
          <p:cNvSpPr/>
          <p:nvPr/>
        </p:nvSpPr>
        <p:spPr>
          <a:xfrm>
            <a:off x="2960000" y="6793723"/>
            <a:ext cx="2049721"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5034843" y="6761333"/>
            <a:ext cx="1472057" cy="276999"/>
          </a:xfrm>
          <a:prstGeom prst="rect">
            <a:avLst/>
          </a:prstGeom>
          <a:noFill/>
        </p:spPr>
        <p:txBody>
          <a:bodyPr wrap="square" rtlCol="0">
            <a:spAutoFit/>
          </a:bodyPr>
          <a:lstStyle/>
          <a:p>
            <a:r>
              <a:rPr lang="en-US" sz="1200" dirty="0" smtClean="0"/>
              <a:t>or     Don’t know</a:t>
            </a:r>
          </a:p>
        </p:txBody>
      </p:sp>
      <p:sp>
        <p:nvSpPr>
          <p:cNvPr id="60" name="Rectangle 59"/>
          <p:cNvSpPr/>
          <p:nvPr/>
        </p:nvSpPr>
        <p:spPr>
          <a:xfrm>
            <a:off x="6208802" y="6794137"/>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4681082" y="6874335"/>
            <a:ext cx="369061" cy="230832"/>
          </a:xfrm>
          <a:prstGeom prst="rect">
            <a:avLst/>
          </a:prstGeom>
          <a:noFill/>
        </p:spPr>
        <p:txBody>
          <a:bodyPr wrap="none" rtlCol="0">
            <a:spAutoFit/>
          </a:bodyPr>
          <a:lstStyle/>
          <a:p>
            <a:r>
              <a:rPr lang="en-US" sz="900" dirty="0" smtClean="0"/>
              <a:t>mm</a:t>
            </a:r>
            <a:endParaRPr lang="en-US" sz="900" dirty="0"/>
          </a:p>
        </p:txBody>
      </p:sp>
      <p:sp>
        <p:nvSpPr>
          <p:cNvPr id="62" name="TextBox 61"/>
          <p:cNvSpPr txBox="1"/>
          <p:nvPr/>
        </p:nvSpPr>
        <p:spPr>
          <a:xfrm>
            <a:off x="4681082" y="7118666"/>
            <a:ext cx="1472057" cy="276999"/>
          </a:xfrm>
          <a:prstGeom prst="rect">
            <a:avLst/>
          </a:prstGeom>
          <a:noFill/>
        </p:spPr>
        <p:txBody>
          <a:bodyPr wrap="square" rtlCol="0">
            <a:spAutoFit/>
          </a:bodyPr>
          <a:lstStyle/>
          <a:p>
            <a:r>
              <a:rPr lang="en-US" sz="1200" dirty="0" smtClean="0"/>
              <a:t>Yes</a:t>
            </a:r>
          </a:p>
        </p:txBody>
      </p:sp>
      <p:sp>
        <p:nvSpPr>
          <p:cNvPr id="63" name="Rectangle 62"/>
          <p:cNvSpPr/>
          <p:nvPr/>
        </p:nvSpPr>
        <p:spPr>
          <a:xfrm>
            <a:off x="5050143" y="7151470"/>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5843235" y="7161434"/>
            <a:ext cx="1472057" cy="276999"/>
          </a:xfrm>
          <a:prstGeom prst="rect">
            <a:avLst/>
          </a:prstGeom>
          <a:noFill/>
        </p:spPr>
        <p:txBody>
          <a:bodyPr wrap="square" rtlCol="0">
            <a:spAutoFit/>
          </a:bodyPr>
          <a:lstStyle/>
          <a:p>
            <a:r>
              <a:rPr lang="en-US" sz="1200" dirty="0" smtClean="0"/>
              <a:t>No</a:t>
            </a:r>
          </a:p>
        </p:txBody>
      </p:sp>
      <p:sp>
        <p:nvSpPr>
          <p:cNvPr id="65" name="Rectangle 64"/>
          <p:cNvSpPr/>
          <p:nvPr/>
        </p:nvSpPr>
        <p:spPr>
          <a:xfrm>
            <a:off x="6212296" y="7161391"/>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307305" y="6315526"/>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307306" y="7540914"/>
            <a:ext cx="6243391" cy="276999"/>
          </a:xfrm>
          <a:prstGeom prst="rect">
            <a:avLst/>
          </a:prstGeom>
          <a:noFill/>
        </p:spPr>
        <p:txBody>
          <a:bodyPr wrap="square" rtlCol="0">
            <a:spAutoFit/>
          </a:bodyPr>
          <a:lstStyle/>
          <a:p>
            <a:pPr marL="228600" indent="-228600">
              <a:buAutoNum type="arabicPeriod" startAt="3"/>
            </a:pPr>
            <a:r>
              <a:rPr lang="en-US" sz="1200" dirty="0" smtClean="0"/>
              <a:t>Do </a:t>
            </a:r>
            <a:r>
              <a:rPr lang="en-US" sz="1200" dirty="0"/>
              <a:t> </a:t>
            </a:r>
            <a:r>
              <a:rPr lang="en-US" sz="1200" dirty="0" smtClean="0"/>
              <a:t>you ‘carbohydrate [carb] count’?</a:t>
            </a:r>
          </a:p>
        </p:txBody>
      </p:sp>
      <p:sp>
        <p:nvSpPr>
          <p:cNvPr id="68" name="TextBox 67"/>
          <p:cNvSpPr txBox="1"/>
          <p:nvPr/>
        </p:nvSpPr>
        <p:spPr>
          <a:xfrm>
            <a:off x="629177" y="7906100"/>
            <a:ext cx="667159" cy="276999"/>
          </a:xfrm>
          <a:prstGeom prst="rect">
            <a:avLst/>
          </a:prstGeom>
          <a:noFill/>
        </p:spPr>
        <p:txBody>
          <a:bodyPr wrap="square" rtlCol="0">
            <a:spAutoFit/>
          </a:bodyPr>
          <a:lstStyle/>
          <a:p>
            <a:r>
              <a:rPr lang="en-US" sz="1200" dirty="0" smtClean="0"/>
              <a:t>Yes</a:t>
            </a:r>
          </a:p>
        </p:txBody>
      </p:sp>
      <p:sp>
        <p:nvSpPr>
          <p:cNvPr id="69" name="Rectangle 68"/>
          <p:cNvSpPr/>
          <p:nvPr/>
        </p:nvSpPr>
        <p:spPr>
          <a:xfrm>
            <a:off x="998238" y="7938904"/>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2833315" y="7906926"/>
            <a:ext cx="667159" cy="276999"/>
          </a:xfrm>
          <a:prstGeom prst="rect">
            <a:avLst/>
          </a:prstGeom>
          <a:noFill/>
        </p:spPr>
        <p:txBody>
          <a:bodyPr wrap="square" rtlCol="0">
            <a:spAutoFit/>
          </a:bodyPr>
          <a:lstStyle/>
          <a:p>
            <a:r>
              <a:rPr lang="en-US" sz="1200" dirty="0" smtClean="0"/>
              <a:t>No</a:t>
            </a:r>
          </a:p>
        </p:txBody>
      </p:sp>
      <p:sp>
        <p:nvSpPr>
          <p:cNvPr id="72" name="Rectangle 71"/>
          <p:cNvSpPr/>
          <p:nvPr/>
        </p:nvSpPr>
        <p:spPr>
          <a:xfrm>
            <a:off x="3202376" y="7939730"/>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TextBox 74"/>
          <p:cNvSpPr txBox="1"/>
          <p:nvPr/>
        </p:nvSpPr>
        <p:spPr>
          <a:xfrm>
            <a:off x="4748249" y="7906057"/>
            <a:ext cx="1026259" cy="276999"/>
          </a:xfrm>
          <a:prstGeom prst="rect">
            <a:avLst/>
          </a:prstGeom>
          <a:noFill/>
        </p:spPr>
        <p:txBody>
          <a:bodyPr wrap="square" rtlCol="0">
            <a:spAutoFit/>
          </a:bodyPr>
          <a:lstStyle/>
          <a:p>
            <a:r>
              <a:rPr lang="en-US" sz="1200" dirty="0" smtClean="0"/>
              <a:t>Don’t know</a:t>
            </a:r>
          </a:p>
        </p:txBody>
      </p:sp>
      <p:sp>
        <p:nvSpPr>
          <p:cNvPr id="76" name="Rectangle 75"/>
          <p:cNvSpPr/>
          <p:nvPr/>
        </p:nvSpPr>
        <p:spPr>
          <a:xfrm>
            <a:off x="5621501" y="7938861"/>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p:cNvSpPr txBox="1"/>
          <p:nvPr/>
        </p:nvSpPr>
        <p:spPr>
          <a:xfrm>
            <a:off x="631081" y="8317003"/>
            <a:ext cx="5686326" cy="276999"/>
          </a:xfrm>
          <a:prstGeom prst="rect">
            <a:avLst/>
          </a:prstGeom>
          <a:noFill/>
        </p:spPr>
        <p:txBody>
          <a:bodyPr wrap="square" rtlCol="0">
            <a:spAutoFit/>
          </a:bodyPr>
          <a:lstStyle/>
          <a:p>
            <a:r>
              <a:rPr lang="en-US" sz="1200" dirty="0" smtClean="0"/>
              <a:t>Go to question 4		          Go to question 6                          Go to question 6</a:t>
            </a:r>
          </a:p>
        </p:txBody>
      </p:sp>
      <p:cxnSp>
        <p:nvCxnSpPr>
          <p:cNvPr id="78" name="Straight Connector 77"/>
          <p:cNvCxnSpPr/>
          <p:nvPr/>
        </p:nvCxnSpPr>
        <p:spPr>
          <a:xfrm>
            <a:off x="313717" y="7513288"/>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555766" y="9062882"/>
            <a:ext cx="1080948" cy="261610"/>
          </a:xfrm>
          <a:prstGeom prst="rect">
            <a:avLst/>
          </a:prstGeom>
          <a:noFill/>
          <a:ln>
            <a:solidFill>
              <a:srgbClr val="000000"/>
            </a:solidFill>
          </a:ln>
        </p:spPr>
        <p:txBody>
          <a:bodyPr wrap="square" rtlCol="0">
            <a:spAutoFit/>
          </a:bodyPr>
          <a:lstStyle/>
          <a:p>
            <a:r>
              <a:rPr lang="en-US" sz="1100" dirty="0" smtClean="0"/>
              <a:t>Breakfast</a:t>
            </a:r>
          </a:p>
        </p:txBody>
      </p:sp>
      <p:sp>
        <p:nvSpPr>
          <p:cNvPr id="80" name="TextBox 79"/>
          <p:cNvSpPr txBox="1"/>
          <p:nvPr/>
        </p:nvSpPr>
        <p:spPr>
          <a:xfrm>
            <a:off x="1688890" y="9062477"/>
            <a:ext cx="1080948" cy="261610"/>
          </a:xfrm>
          <a:prstGeom prst="rect">
            <a:avLst/>
          </a:prstGeom>
          <a:noFill/>
          <a:ln>
            <a:solidFill>
              <a:srgbClr val="000000"/>
            </a:solidFill>
          </a:ln>
        </p:spPr>
        <p:txBody>
          <a:bodyPr wrap="square" rtlCol="0">
            <a:spAutoFit/>
          </a:bodyPr>
          <a:lstStyle/>
          <a:p>
            <a:r>
              <a:rPr lang="en-US" sz="1100" dirty="0" smtClean="0"/>
              <a:t>Lunch</a:t>
            </a:r>
          </a:p>
        </p:txBody>
      </p:sp>
      <p:sp>
        <p:nvSpPr>
          <p:cNvPr id="81" name="TextBox 80"/>
          <p:cNvSpPr txBox="1"/>
          <p:nvPr/>
        </p:nvSpPr>
        <p:spPr>
          <a:xfrm>
            <a:off x="2834646" y="9062477"/>
            <a:ext cx="1080948" cy="261610"/>
          </a:xfrm>
          <a:prstGeom prst="rect">
            <a:avLst/>
          </a:prstGeom>
          <a:noFill/>
          <a:ln>
            <a:solidFill>
              <a:srgbClr val="000000"/>
            </a:solidFill>
          </a:ln>
        </p:spPr>
        <p:txBody>
          <a:bodyPr wrap="square" rtlCol="0">
            <a:spAutoFit/>
          </a:bodyPr>
          <a:lstStyle/>
          <a:p>
            <a:r>
              <a:rPr lang="en-US" sz="1100" dirty="0" smtClean="0"/>
              <a:t>Evening meal</a:t>
            </a:r>
          </a:p>
        </p:txBody>
      </p:sp>
      <p:sp>
        <p:nvSpPr>
          <p:cNvPr id="83" name="Rectangle 82"/>
          <p:cNvSpPr/>
          <p:nvPr/>
        </p:nvSpPr>
        <p:spPr>
          <a:xfrm>
            <a:off x="555766" y="9377703"/>
            <a:ext cx="1080948" cy="26161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Rectangle 84"/>
          <p:cNvSpPr/>
          <p:nvPr/>
        </p:nvSpPr>
        <p:spPr>
          <a:xfrm>
            <a:off x="1688890" y="9377703"/>
            <a:ext cx="1080948" cy="26161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2834646" y="9377703"/>
            <a:ext cx="1080948" cy="26161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TextBox 93"/>
          <p:cNvSpPr txBox="1"/>
          <p:nvPr/>
        </p:nvSpPr>
        <p:spPr>
          <a:xfrm>
            <a:off x="296356" y="8678713"/>
            <a:ext cx="6243391" cy="276999"/>
          </a:xfrm>
          <a:prstGeom prst="rect">
            <a:avLst/>
          </a:prstGeom>
          <a:noFill/>
        </p:spPr>
        <p:txBody>
          <a:bodyPr wrap="square" rtlCol="0">
            <a:spAutoFit/>
          </a:bodyPr>
          <a:lstStyle/>
          <a:p>
            <a:r>
              <a:rPr lang="en-US" sz="1200" dirty="0" smtClean="0"/>
              <a:t>4. </a:t>
            </a:r>
            <a:r>
              <a:rPr lang="en-US" sz="1200" dirty="0"/>
              <a:t> </a:t>
            </a:r>
            <a:r>
              <a:rPr lang="en-US" sz="1200" dirty="0" smtClean="0"/>
              <a:t>What are your insulin to carbohydrate ratios (</a:t>
            </a:r>
            <a:r>
              <a:rPr lang="en-US" sz="1200" i="1" dirty="0" smtClean="0"/>
              <a:t>e.g. </a:t>
            </a:r>
            <a:r>
              <a:rPr lang="en-US" sz="1200" dirty="0" smtClean="0"/>
              <a:t>1 unit for 10 grams carbohydrate [1 CP])</a:t>
            </a:r>
          </a:p>
        </p:txBody>
      </p:sp>
      <p:sp>
        <p:nvSpPr>
          <p:cNvPr id="95" name="TextBox 94"/>
          <p:cNvSpPr txBox="1"/>
          <p:nvPr/>
        </p:nvSpPr>
        <p:spPr>
          <a:xfrm>
            <a:off x="5050143" y="9503629"/>
            <a:ext cx="1497701" cy="307777"/>
          </a:xfrm>
          <a:prstGeom prst="rect">
            <a:avLst/>
          </a:prstGeom>
          <a:noFill/>
        </p:spPr>
        <p:txBody>
          <a:bodyPr wrap="none" rtlCol="0">
            <a:spAutoFit/>
          </a:bodyPr>
          <a:lstStyle/>
          <a:p>
            <a:r>
              <a:rPr lang="en-US" sz="1400" dirty="0" smtClean="0"/>
              <a:t>Please turn over…</a:t>
            </a:r>
            <a:endParaRPr lang="en-US" sz="1400" dirty="0"/>
          </a:p>
        </p:txBody>
      </p:sp>
      <p:cxnSp>
        <p:nvCxnSpPr>
          <p:cNvPr id="96" name="Straight Connector 95"/>
          <p:cNvCxnSpPr/>
          <p:nvPr/>
        </p:nvCxnSpPr>
        <p:spPr>
          <a:xfrm>
            <a:off x="304452" y="8678713"/>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4144738" y="3420791"/>
            <a:ext cx="2483973" cy="230832"/>
          </a:xfrm>
          <a:prstGeom prst="rect">
            <a:avLst/>
          </a:prstGeom>
          <a:noFill/>
        </p:spPr>
        <p:txBody>
          <a:bodyPr wrap="none" rtlCol="0">
            <a:spAutoFit/>
          </a:bodyPr>
          <a:lstStyle/>
          <a:p>
            <a:r>
              <a:rPr lang="en-US" sz="900" dirty="0" smtClean="0"/>
              <a:t>Some common topics are listed on the back page</a:t>
            </a:r>
            <a:endParaRPr lang="en-US" sz="900" dirty="0"/>
          </a:p>
        </p:txBody>
      </p:sp>
      <p:sp>
        <p:nvSpPr>
          <p:cNvPr id="70" name="TextBox 69"/>
          <p:cNvSpPr txBox="1"/>
          <p:nvPr/>
        </p:nvSpPr>
        <p:spPr>
          <a:xfrm>
            <a:off x="0" y="89789"/>
            <a:ext cx="6858000" cy="276999"/>
          </a:xfrm>
          <a:prstGeom prst="rect">
            <a:avLst/>
          </a:prstGeom>
          <a:noFill/>
        </p:spPr>
        <p:txBody>
          <a:bodyPr wrap="square" rtlCol="0">
            <a:spAutoFit/>
          </a:bodyPr>
          <a:lstStyle/>
          <a:p>
            <a:pPr algn="ctr"/>
            <a:r>
              <a:rPr lang="en-US" sz="1200" dirty="0" err="1" smtClean="0"/>
              <a:t>www.edinburghdiabetes.com</a:t>
            </a:r>
            <a:endParaRPr lang="en-US" sz="1200" dirty="0">
              <a:solidFill>
                <a:srgbClr val="376092"/>
              </a:solidFill>
            </a:endParaRPr>
          </a:p>
        </p:txBody>
      </p:sp>
      <p:sp>
        <p:nvSpPr>
          <p:cNvPr id="73" name="Rectangle 72"/>
          <p:cNvSpPr/>
          <p:nvPr/>
        </p:nvSpPr>
        <p:spPr>
          <a:xfrm>
            <a:off x="313716" y="5623314"/>
            <a:ext cx="2097887" cy="24051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05186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307305" y="287426"/>
            <a:ext cx="6243391" cy="276999"/>
          </a:xfrm>
          <a:prstGeom prst="rect">
            <a:avLst/>
          </a:prstGeom>
          <a:noFill/>
        </p:spPr>
        <p:txBody>
          <a:bodyPr wrap="square" rtlCol="0">
            <a:spAutoFit/>
          </a:bodyPr>
          <a:lstStyle/>
          <a:p>
            <a:r>
              <a:rPr lang="en-US" sz="1200" dirty="0" smtClean="0"/>
              <a:t>5. What is your ‘correction factor’ (i.e. How much does 1 unit of insulin lower your blood sugar)?</a:t>
            </a:r>
          </a:p>
        </p:txBody>
      </p:sp>
      <p:sp>
        <p:nvSpPr>
          <p:cNvPr id="48" name="Rectangle 47"/>
          <p:cNvSpPr/>
          <p:nvPr/>
        </p:nvSpPr>
        <p:spPr>
          <a:xfrm>
            <a:off x="379409" y="638241"/>
            <a:ext cx="3339099" cy="291080"/>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TextBox 50"/>
          <p:cNvSpPr txBox="1"/>
          <p:nvPr/>
        </p:nvSpPr>
        <p:spPr>
          <a:xfrm>
            <a:off x="313717" y="646565"/>
            <a:ext cx="1017490" cy="230832"/>
          </a:xfrm>
          <a:prstGeom prst="rect">
            <a:avLst/>
          </a:prstGeom>
          <a:noFill/>
        </p:spPr>
        <p:txBody>
          <a:bodyPr wrap="square" rtlCol="0">
            <a:spAutoFit/>
          </a:bodyPr>
          <a:lstStyle/>
          <a:p>
            <a:r>
              <a:rPr lang="en-US" sz="900" dirty="0" smtClean="0"/>
              <a:t>Correction factor:</a:t>
            </a:r>
            <a:endParaRPr lang="en-US" sz="900" dirty="0"/>
          </a:p>
        </p:txBody>
      </p:sp>
      <p:sp>
        <p:nvSpPr>
          <p:cNvPr id="54" name="TextBox 53"/>
          <p:cNvSpPr txBox="1"/>
          <p:nvPr/>
        </p:nvSpPr>
        <p:spPr>
          <a:xfrm>
            <a:off x="313718" y="1234443"/>
            <a:ext cx="6243391" cy="276999"/>
          </a:xfrm>
          <a:prstGeom prst="rect">
            <a:avLst/>
          </a:prstGeom>
          <a:noFill/>
        </p:spPr>
        <p:txBody>
          <a:bodyPr wrap="square" rtlCol="0">
            <a:spAutoFit/>
          </a:bodyPr>
          <a:lstStyle/>
          <a:p>
            <a:r>
              <a:rPr lang="en-US" sz="1200" dirty="0" smtClean="0"/>
              <a:t>6. When do you usually (</a:t>
            </a:r>
            <a:r>
              <a:rPr lang="en-US" sz="1200" i="1" dirty="0" smtClean="0"/>
              <a:t>i.e. </a:t>
            </a:r>
            <a:r>
              <a:rPr lang="en-US" sz="1200" dirty="0" smtClean="0"/>
              <a:t>most often) take your quick acting insulin?</a:t>
            </a:r>
          </a:p>
        </p:txBody>
      </p:sp>
      <p:sp>
        <p:nvSpPr>
          <p:cNvPr id="55" name="TextBox 54"/>
          <p:cNvSpPr txBox="1"/>
          <p:nvPr/>
        </p:nvSpPr>
        <p:spPr>
          <a:xfrm>
            <a:off x="296357" y="1621004"/>
            <a:ext cx="1340358" cy="461665"/>
          </a:xfrm>
          <a:prstGeom prst="rect">
            <a:avLst/>
          </a:prstGeom>
          <a:noFill/>
        </p:spPr>
        <p:txBody>
          <a:bodyPr wrap="square" rtlCol="0">
            <a:spAutoFit/>
          </a:bodyPr>
          <a:lstStyle/>
          <a:p>
            <a:r>
              <a:rPr lang="en-US" sz="1200" dirty="0" smtClean="0"/>
              <a:t>15 – 20 minutes before meals</a:t>
            </a:r>
          </a:p>
        </p:txBody>
      </p:sp>
      <p:sp>
        <p:nvSpPr>
          <p:cNvPr id="60" name="Rectangle 59"/>
          <p:cNvSpPr/>
          <p:nvPr/>
        </p:nvSpPr>
        <p:spPr>
          <a:xfrm>
            <a:off x="1487665" y="1681611"/>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3314881" y="1681611"/>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4782326" y="1681611"/>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6" name="Straight Connector 65"/>
          <p:cNvCxnSpPr/>
          <p:nvPr/>
        </p:nvCxnSpPr>
        <p:spPr>
          <a:xfrm>
            <a:off x="296356" y="1086597"/>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6208480" y="1681611"/>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TextBox 69"/>
          <p:cNvSpPr txBox="1"/>
          <p:nvPr/>
        </p:nvSpPr>
        <p:spPr>
          <a:xfrm>
            <a:off x="4211874" y="646565"/>
            <a:ext cx="2145655" cy="276999"/>
          </a:xfrm>
          <a:prstGeom prst="rect">
            <a:avLst/>
          </a:prstGeom>
          <a:noFill/>
        </p:spPr>
        <p:txBody>
          <a:bodyPr wrap="square" rtlCol="0">
            <a:spAutoFit/>
          </a:bodyPr>
          <a:lstStyle/>
          <a:p>
            <a:r>
              <a:rPr lang="en-US" sz="1200" dirty="0" smtClean="0"/>
              <a:t>or                        Don’t know</a:t>
            </a:r>
          </a:p>
        </p:txBody>
      </p:sp>
      <p:sp>
        <p:nvSpPr>
          <p:cNvPr id="73" name="Rectangle 72"/>
          <p:cNvSpPr/>
          <p:nvPr/>
        </p:nvSpPr>
        <p:spPr>
          <a:xfrm>
            <a:off x="6059431" y="653075"/>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2037225" y="1627195"/>
            <a:ext cx="1340358" cy="276999"/>
          </a:xfrm>
          <a:prstGeom prst="rect">
            <a:avLst/>
          </a:prstGeom>
          <a:noFill/>
        </p:spPr>
        <p:txBody>
          <a:bodyPr wrap="square" rtlCol="0">
            <a:spAutoFit/>
          </a:bodyPr>
          <a:lstStyle/>
          <a:p>
            <a:r>
              <a:rPr lang="en-US" sz="1200" dirty="0" smtClean="0"/>
              <a:t>Just before meals</a:t>
            </a:r>
          </a:p>
        </p:txBody>
      </p:sp>
      <p:sp>
        <p:nvSpPr>
          <p:cNvPr id="39" name="TextBox 38"/>
          <p:cNvSpPr txBox="1"/>
          <p:nvPr/>
        </p:nvSpPr>
        <p:spPr>
          <a:xfrm>
            <a:off x="3892135" y="1621004"/>
            <a:ext cx="1340358" cy="276999"/>
          </a:xfrm>
          <a:prstGeom prst="rect">
            <a:avLst/>
          </a:prstGeom>
          <a:noFill/>
        </p:spPr>
        <p:txBody>
          <a:bodyPr wrap="square" rtlCol="0">
            <a:spAutoFit/>
          </a:bodyPr>
          <a:lstStyle/>
          <a:p>
            <a:r>
              <a:rPr lang="en-US" sz="1200" dirty="0" smtClean="0"/>
              <a:t>With meals</a:t>
            </a:r>
          </a:p>
        </p:txBody>
      </p:sp>
      <p:sp>
        <p:nvSpPr>
          <p:cNvPr id="40" name="TextBox 39"/>
          <p:cNvSpPr txBox="1"/>
          <p:nvPr/>
        </p:nvSpPr>
        <p:spPr>
          <a:xfrm>
            <a:off x="5306160" y="1618413"/>
            <a:ext cx="1074149" cy="276999"/>
          </a:xfrm>
          <a:prstGeom prst="rect">
            <a:avLst/>
          </a:prstGeom>
          <a:noFill/>
        </p:spPr>
        <p:txBody>
          <a:bodyPr wrap="square" rtlCol="0">
            <a:spAutoFit/>
          </a:bodyPr>
          <a:lstStyle/>
          <a:p>
            <a:r>
              <a:rPr lang="en-US" sz="1200" dirty="0" smtClean="0"/>
              <a:t>After meals</a:t>
            </a:r>
          </a:p>
        </p:txBody>
      </p:sp>
      <p:cxnSp>
        <p:nvCxnSpPr>
          <p:cNvPr id="44" name="Straight Connector 43"/>
          <p:cNvCxnSpPr/>
          <p:nvPr/>
        </p:nvCxnSpPr>
        <p:spPr>
          <a:xfrm>
            <a:off x="296355" y="2110077"/>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88" name="TextBox 87"/>
          <p:cNvSpPr txBox="1"/>
          <p:nvPr/>
        </p:nvSpPr>
        <p:spPr>
          <a:xfrm>
            <a:off x="313716" y="2253430"/>
            <a:ext cx="6243391" cy="276999"/>
          </a:xfrm>
          <a:prstGeom prst="rect">
            <a:avLst/>
          </a:prstGeom>
          <a:noFill/>
        </p:spPr>
        <p:txBody>
          <a:bodyPr wrap="square" rtlCol="0">
            <a:spAutoFit/>
          </a:bodyPr>
          <a:lstStyle/>
          <a:p>
            <a:pPr marL="228600" indent="-228600">
              <a:buAutoNum type="arabicPeriod" startAt="7"/>
            </a:pPr>
            <a:r>
              <a:rPr lang="en-US" sz="1200" dirty="0" smtClean="0"/>
              <a:t>How often do you </a:t>
            </a:r>
            <a:r>
              <a:rPr lang="en-US" sz="1200" u="sng" dirty="0" smtClean="0"/>
              <a:t>typically</a:t>
            </a:r>
            <a:r>
              <a:rPr lang="en-US" sz="1200" dirty="0" smtClean="0"/>
              <a:t> check your blood sugar levels?</a:t>
            </a:r>
          </a:p>
        </p:txBody>
      </p:sp>
      <p:sp>
        <p:nvSpPr>
          <p:cNvPr id="89" name="TextBox 88"/>
          <p:cNvSpPr txBox="1"/>
          <p:nvPr/>
        </p:nvSpPr>
        <p:spPr>
          <a:xfrm>
            <a:off x="296355" y="2639991"/>
            <a:ext cx="1034852" cy="461665"/>
          </a:xfrm>
          <a:prstGeom prst="rect">
            <a:avLst/>
          </a:prstGeom>
          <a:noFill/>
        </p:spPr>
        <p:txBody>
          <a:bodyPr wrap="square" rtlCol="0">
            <a:spAutoFit/>
          </a:bodyPr>
          <a:lstStyle/>
          <a:p>
            <a:r>
              <a:rPr lang="en-US" sz="1200" dirty="0" smtClean="0"/>
              <a:t>More than 4 times per day</a:t>
            </a:r>
          </a:p>
        </p:txBody>
      </p:sp>
      <p:sp>
        <p:nvSpPr>
          <p:cNvPr id="90" name="Rectangle 89"/>
          <p:cNvSpPr/>
          <p:nvPr/>
        </p:nvSpPr>
        <p:spPr>
          <a:xfrm>
            <a:off x="1320505" y="2700598"/>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0" name="Straight Connector 99"/>
          <p:cNvCxnSpPr/>
          <p:nvPr/>
        </p:nvCxnSpPr>
        <p:spPr>
          <a:xfrm>
            <a:off x="296353" y="3221788"/>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101" name="TextBox 100"/>
          <p:cNvSpPr txBox="1"/>
          <p:nvPr/>
        </p:nvSpPr>
        <p:spPr>
          <a:xfrm>
            <a:off x="1771003" y="2639991"/>
            <a:ext cx="796322" cy="461665"/>
          </a:xfrm>
          <a:prstGeom prst="rect">
            <a:avLst/>
          </a:prstGeom>
          <a:noFill/>
        </p:spPr>
        <p:txBody>
          <a:bodyPr wrap="square" rtlCol="0">
            <a:spAutoFit/>
          </a:bodyPr>
          <a:lstStyle/>
          <a:p>
            <a:r>
              <a:rPr lang="en-US" sz="1200" dirty="0" smtClean="0"/>
              <a:t>4 times per day</a:t>
            </a:r>
          </a:p>
        </p:txBody>
      </p:sp>
      <p:sp>
        <p:nvSpPr>
          <p:cNvPr id="102" name="Rectangle 101"/>
          <p:cNvSpPr/>
          <p:nvPr/>
        </p:nvSpPr>
        <p:spPr>
          <a:xfrm>
            <a:off x="2497055" y="2700598"/>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TextBox 102"/>
          <p:cNvSpPr txBox="1"/>
          <p:nvPr/>
        </p:nvSpPr>
        <p:spPr>
          <a:xfrm>
            <a:off x="2962946" y="2639991"/>
            <a:ext cx="865723" cy="461665"/>
          </a:xfrm>
          <a:prstGeom prst="rect">
            <a:avLst/>
          </a:prstGeom>
          <a:noFill/>
        </p:spPr>
        <p:txBody>
          <a:bodyPr wrap="square" rtlCol="0">
            <a:spAutoFit/>
          </a:bodyPr>
          <a:lstStyle/>
          <a:p>
            <a:r>
              <a:rPr lang="en-US" sz="1200" dirty="0" smtClean="0"/>
              <a:t>3 times per day</a:t>
            </a:r>
          </a:p>
        </p:txBody>
      </p:sp>
      <p:sp>
        <p:nvSpPr>
          <p:cNvPr id="104" name="Rectangle 103"/>
          <p:cNvSpPr/>
          <p:nvPr/>
        </p:nvSpPr>
        <p:spPr>
          <a:xfrm>
            <a:off x="3621446" y="2700598"/>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TextBox 106"/>
          <p:cNvSpPr txBox="1"/>
          <p:nvPr/>
        </p:nvSpPr>
        <p:spPr>
          <a:xfrm>
            <a:off x="4071944" y="2639991"/>
            <a:ext cx="796322" cy="461665"/>
          </a:xfrm>
          <a:prstGeom prst="rect">
            <a:avLst/>
          </a:prstGeom>
          <a:noFill/>
        </p:spPr>
        <p:txBody>
          <a:bodyPr wrap="square" rtlCol="0">
            <a:spAutoFit/>
          </a:bodyPr>
          <a:lstStyle/>
          <a:p>
            <a:r>
              <a:rPr lang="en-US" sz="1200" dirty="0" smtClean="0"/>
              <a:t>2 times per day</a:t>
            </a:r>
          </a:p>
        </p:txBody>
      </p:sp>
      <p:sp>
        <p:nvSpPr>
          <p:cNvPr id="108" name="Rectangle 107"/>
          <p:cNvSpPr/>
          <p:nvPr/>
        </p:nvSpPr>
        <p:spPr>
          <a:xfrm>
            <a:off x="4797996" y="2700598"/>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TextBox 108"/>
          <p:cNvSpPr txBox="1"/>
          <p:nvPr/>
        </p:nvSpPr>
        <p:spPr>
          <a:xfrm>
            <a:off x="5263887" y="2639991"/>
            <a:ext cx="865723" cy="461665"/>
          </a:xfrm>
          <a:prstGeom prst="rect">
            <a:avLst/>
          </a:prstGeom>
          <a:noFill/>
        </p:spPr>
        <p:txBody>
          <a:bodyPr wrap="square" rtlCol="0">
            <a:spAutoFit/>
          </a:bodyPr>
          <a:lstStyle/>
          <a:p>
            <a:r>
              <a:rPr lang="en-US" sz="1200" dirty="0" smtClean="0"/>
              <a:t>1 time</a:t>
            </a:r>
          </a:p>
          <a:p>
            <a:r>
              <a:rPr lang="en-US" sz="1200" dirty="0" smtClean="0"/>
              <a:t>per day</a:t>
            </a:r>
          </a:p>
        </p:txBody>
      </p:sp>
      <p:sp>
        <p:nvSpPr>
          <p:cNvPr id="110" name="Rectangle 109"/>
          <p:cNvSpPr/>
          <p:nvPr/>
        </p:nvSpPr>
        <p:spPr>
          <a:xfrm>
            <a:off x="5922387" y="2700598"/>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TextBox 110"/>
          <p:cNvSpPr txBox="1"/>
          <p:nvPr/>
        </p:nvSpPr>
        <p:spPr>
          <a:xfrm>
            <a:off x="296357" y="3339088"/>
            <a:ext cx="6243391" cy="276999"/>
          </a:xfrm>
          <a:prstGeom prst="rect">
            <a:avLst/>
          </a:prstGeom>
          <a:noFill/>
        </p:spPr>
        <p:txBody>
          <a:bodyPr wrap="square" rtlCol="0">
            <a:spAutoFit/>
          </a:bodyPr>
          <a:lstStyle/>
          <a:p>
            <a:pPr marL="228600" indent="-228600">
              <a:buAutoNum type="arabicPeriod" startAt="8"/>
            </a:pPr>
            <a:r>
              <a:rPr lang="en-US" sz="1200" b="1" dirty="0" err="1" smtClean="0"/>
              <a:t>Hypoglycaemia</a:t>
            </a:r>
            <a:r>
              <a:rPr lang="en-US" sz="1200" b="1" dirty="0" smtClean="0"/>
              <a:t> (low blood sugar) questions</a:t>
            </a:r>
          </a:p>
        </p:txBody>
      </p:sp>
      <p:sp>
        <p:nvSpPr>
          <p:cNvPr id="112" name="TextBox 111"/>
          <p:cNvSpPr txBox="1"/>
          <p:nvPr/>
        </p:nvSpPr>
        <p:spPr>
          <a:xfrm>
            <a:off x="313718" y="3629987"/>
            <a:ext cx="6243391" cy="276999"/>
          </a:xfrm>
          <a:prstGeom prst="rect">
            <a:avLst/>
          </a:prstGeom>
          <a:noFill/>
        </p:spPr>
        <p:txBody>
          <a:bodyPr wrap="square" rtlCol="0">
            <a:spAutoFit/>
          </a:bodyPr>
          <a:lstStyle/>
          <a:p>
            <a:pPr marL="228600" indent="-228600">
              <a:buAutoNum type="alphaLcPeriod"/>
            </a:pPr>
            <a:r>
              <a:rPr lang="en-US" sz="1200" dirty="0" smtClean="0"/>
              <a:t>Tick the category that best describes you (tick </a:t>
            </a:r>
            <a:r>
              <a:rPr lang="en-US" sz="1200" b="1" dirty="0" smtClean="0"/>
              <a:t>one</a:t>
            </a:r>
            <a:r>
              <a:rPr lang="en-US" sz="1200" dirty="0" smtClean="0"/>
              <a:t> only):</a:t>
            </a:r>
          </a:p>
        </p:txBody>
      </p:sp>
      <p:sp>
        <p:nvSpPr>
          <p:cNvPr id="113" name="TextBox 112"/>
          <p:cNvSpPr txBox="1"/>
          <p:nvPr/>
        </p:nvSpPr>
        <p:spPr>
          <a:xfrm>
            <a:off x="595934" y="3928141"/>
            <a:ext cx="6243391" cy="276999"/>
          </a:xfrm>
          <a:prstGeom prst="rect">
            <a:avLst/>
          </a:prstGeom>
          <a:noFill/>
        </p:spPr>
        <p:txBody>
          <a:bodyPr wrap="square" rtlCol="0">
            <a:spAutoFit/>
          </a:bodyPr>
          <a:lstStyle/>
          <a:p>
            <a:r>
              <a:rPr lang="en-US" sz="1200" dirty="0" smtClean="0"/>
              <a:t>I always have symptoms when my blood sugar is low</a:t>
            </a:r>
          </a:p>
        </p:txBody>
      </p:sp>
      <p:sp>
        <p:nvSpPr>
          <p:cNvPr id="114" name="TextBox 113"/>
          <p:cNvSpPr txBox="1"/>
          <p:nvPr/>
        </p:nvSpPr>
        <p:spPr>
          <a:xfrm>
            <a:off x="595934" y="4205140"/>
            <a:ext cx="6243391" cy="276999"/>
          </a:xfrm>
          <a:prstGeom prst="rect">
            <a:avLst/>
          </a:prstGeom>
          <a:noFill/>
        </p:spPr>
        <p:txBody>
          <a:bodyPr wrap="square" rtlCol="0">
            <a:spAutoFit/>
          </a:bodyPr>
          <a:lstStyle/>
          <a:p>
            <a:r>
              <a:rPr lang="en-US" sz="1200" dirty="0" smtClean="0"/>
              <a:t>I sometimes have symptoms when my blood sugar is low</a:t>
            </a:r>
          </a:p>
        </p:txBody>
      </p:sp>
      <p:sp>
        <p:nvSpPr>
          <p:cNvPr id="115" name="TextBox 114"/>
          <p:cNvSpPr txBox="1"/>
          <p:nvPr/>
        </p:nvSpPr>
        <p:spPr>
          <a:xfrm>
            <a:off x="595935" y="4496039"/>
            <a:ext cx="3898156" cy="276999"/>
          </a:xfrm>
          <a:prstGeom prst="rect">
            <a:avLst/>
          </a:prstGeom>
          <a:noFill/>
        </p:spPr>
        <p:txBody>
          <a:bodyPr wrap="square" rtlCol="0">
            <a:spAutoFit/>
          </a:bodyPr>
          <a:lstStyle/>
          <a:p>
            <a:r>
              <a:rPr lang="en-US" sz="1200" dirty="0" smtClean="0"/>
              <a:t>I no longer have symptoms when my blood sugar is low</a:t>
            </a:r>
          </a:p>
        </p:txBody>
      </p:sp>
      <p:sp>
        <p:nvSpPr>
          <p:cNvPr id="117" name="Rectangle 116"/>
          <p:cNvSpPr/>
          <p:nvPr/>
        </p:nvSpPr>
        <p:spPr>
          <a:xfrm>
            <a:off x="4558044" y="3988160"/>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Rectangle 117"/>
          <p:cNvSpPr/>
          <p:nvPr/>
        </p:nvSpPr>
        <p:spPr>
          <a:xfrm>
            <a:off x="4558044" y="4265160"/>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a:xfrm>
            <a:off x="4558044" y="4556059"/>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TextBox 119"/>
          <p:cNvSpPr txBox="1"/>
          <p:nvPr/>
        </p:nvSpPr>
        <p:spPr>
          <a:xfrm>
            <a:off x="304583" y="4846566"/>
            <a:ext cx="6243391" cy="276999"/>
          </a:xfrm>
          <a:prstGeom prst="rect">
            <a:avLst/>
          </a:prstGeom>
          <a:noFill/>
        </p:spPr>
        <p:txBody>
          <a:bodyPr wrap="square" rtlCol="0">
            <a:spAutoFit/>
          </a:bodyPr>
          <a:lstStyle/>
          <a:p>
            <a:pPr marL="228600" indent="-228600">
              <a:buAutoNum type="alphaLcPeriod" startAt="2"/>
            </a:pPr>
            <a:r>
              <a:rPr lang="en-US" sz="1200" dirty="0" smtClean="0"/>
              <a:t>Have you lost some of the symptoms that used to occur when your blood sugar was low?</a:t>
            </a:r>
          </a:p>
        </p:txBody>
      </p:sp>
      <p:sp>
        <p:nvSpPr>
          <p:cNvPr id="121" name="TextBox 120"/>
          <p:cNvSpPr txBox="1"/>
          <p:nvPr/>
        </p:nvSpPr>
        <p:spPr>
          <a:xfrm>
            <a:off x="664658" y="5160023"/>
            <a:ext cx="667159" cy="276999"/>
          </a:xfrm>
          <a:prstGeom prst="rect">
            <a:avLst/>
          </a:prstGeom>
          <a:noFill/>
        </p:spPr>
        <p:txBody>
          <a:bodyPr wrap="square" rtlCol="0">
            <a:spAutoFit/>
          </a:bodyPr>
          <a:lstStyle/>
          <a:p>
            <a:r>
              <a:rPr lang="en-US" sz="1200" dirty="0" smtClean="0"/>
              <a:t>Yes</a:t>
            </a:r>
          </a:p>
        </p:txBody>
      </p:sp>
      <p:sp>
        <p:nvSpPr>
          <p:cNvPr id="122" name="Rectangle 121"/>
          <p:cNvSpPr/>
          <p:nvPr/>
        </p:nvSpPr>
        <p:spPr>
          <a:xfrm>
            <a:off x="1033719" y="5192827"/>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TextBox 122"/>
          <p:cNvSpPr txBox="1"/>
          <p:nvPr/>
        </p:nvSpPr>
        <p:spPr>
          <a:xfrm>
            <a:off x="2868796" y="5160849"/>
            <a:ext cx="667159" cy="276999"/>
          </a:xfrm>
          <a:prstGeom prst="rect">
            <a:avLst/>
          </a:prstGeom>
          <a:noFill/>
        </p:spPr>
        <p:txBody>
          <a:bodyPr wrap="square" rtlCol="0">
            <a:spAutoFit/>
          </a:bodyPr>
          <a:lstStyle/>
          <a:p>
            <a:r>
              <a:rPr lang="en-US" sz="1200" dirty="0" smtClean="0"/>
              <a:t>No</a:t>
            </a:r>
          </a:p>
        </p:txBody>
      </p:sp>
      <p:sp>
        <p:nvSpPr>
          <p:cNvPr id="124" name="Rectangle 123"/>
          <p:cNvSpPr/>
          <p:nvPr/>
        </p:nvSpPr>
        <p:spPr>
          <a:xfrm>
            <a:off x="3237857" y="5193653"/>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TextBox 124"/>
          <p:cNvSpPr txBox="1"/>
          <p:nvPr/>
        </p:nvSpPr>
        <p:spPr>
          <a:xfrm>
            <a:off x="379409" y="5583687"/>
            <a:ext cx="6243391" cy="461665"/>
          </a:xfrm>
          <a:prstGeom prst="rect">
            <a:avLst/>
          </a:prstGeom>
          <a:noFill/>
        </p:spPr>
        <p:txBody>
          <a:bodyPr wrap="square" rtlCol="0">
            <a:spAutoFit/>
          </a:bodyPr>
          <a:lstStyle/>
          <a:p>
            <a:pPr marL="228600" indent="-228600">
              <a:buAutoNum type="alphaLcPeriod" startAt="3"/>
            </a:pPr>
            <a:r>
              <a:rPr lang="en-US" sz="1200" dirty="0" smtClean="0"/>
              <a:t>In the past 6 months, how often have you had </a:t>
            </a:r>
            <a:r>
              <a:rPr lang="en-US" sz="1200" dirty="0" err="1" smtClean="0"/>
              <a:t>hypoglycaemic</a:t>
            </a:r>
            <a:r>
              <a:rPr lang="en-US" sz="1200" dirty="0" smtClean="0"/>
              <a:t> episodes, where you might feel confused, disorientated, or lethargic </a:t>
            </a:r>
            <a:r>
              <a:rPr lang="en-US" sz="1200" b="1" u="sng" dirty="0" smtClean="0"/>
              <a:t>AND WERE UNABLE TO TREAT YOURSELF</a:t>
            </a:r>
            <a:r>
              <a:rPr lang="en-US" sz="1200" dirty="0" smtClean="0"/>
              <a:t>?</a:t>
            </a:r>
          </a:p>
        </p:txBody>
      </p:sp>
      <p:sp>
        <p:nvSpPr>
          <p:cNvPr id="126" name="TextBox 125"/>
          <p:cNvSpPr txBox="1"/>
          <p:nvPr/>
        </p:nvSpPr>
        <p:spPr>
          <a:xfrm>
            <a:off x="1041789" y="6053979"/>
            <a:ext cx="619460" cy="276999"/>
          </a:xfrm>
          <a:prstGeom prst="rect">
            <a:avLst/>
          </a:prstGeom>
          <a:noFill/>
        </p:spPr>
        <p:txBody>
          <a:bodyPr wrap="square" rtlCol="0">
            <a:spAutoFit/>
          </a:bodyPr>
          <a:lstStyle/>
          <a:p>
            <a:r>
              <a:rPr lang="en-US" sz="1200" dirty="0" smtClean="0"/>
              <a:t>Never</a:t>
            </a:r>
          </a:p>
        </p:txBody>
      </p:sp>
      <p:sp>
        <p:nvSpPr>
          <p:cNvPr id="127" name="TextBox 126"/>
          <p:cNvSpPr txBox="1"/>
          <p:nvPr/>
        </p:nvSpPr>
        <p:spPr>
          <a:xfrm>
            <a:off x="533028" y="6376658"/>
            <a:ext cx="1073406" cy="276999"/>
          </a:xfrm>
          <a:prstGeom prst="rect">
            <a:avLst/>
          </a:prstGeom>
          <a:noFill/>
        </p:spPr>
        <p:txBody>
          <a:bodyPr wrap="square" rtlCol="0">
            <a:spAutoFit/>
          </a:bodyPr>
          <a:lstStyle/>
          <a:p>
            <a:r>
              <a:rPr lang="en-US" sz="1200" dirty="0" smtClean="0"/>
              <a:t>Once a month</a:t>
            </a:r>
          </a:p>
        </p:txBody>
      </p:sp>
      <p:sp>
        <p:nvSpPr>
          <p:cNvPr id="128" name="Rectangle 127"/>
          <p:cNvSpPr/>
          <p:nvPr/>
        </p:nvSpPr>
        <p:spPr>
          <a:xfrm>
            <a:off x="1551620" y="6113998"/>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Rectangle 128"/>
          <p:cNvSpPr/>
          <p:nvPr/>
        </p:nvSpPr>
        <p:spPr>
          <a:xfrm>
            <a:off x="1551770" y="6423147"/>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TextBox 129"/>
          <p:cNvSpPr txBox="1"/>
          <p:nvPr/>
        </p:nvSpPr>
        <p:spPr>
          <a:xfrm>
            <a:off x="2658113" y="6053977"/>
            <a:ext cx="1128221" cy="276999"/>
          </a:xfrm>
          <a:prstGeom prst="rect">
            <a:avLst/>
          </a:prstGeom>
          <a:noFill/>
        </p:spPr>
        <p:txBody>
          <a:bodyPr wrap="square" rtlCol="0">
            <a:spAutoFit/>
          </a:bodyPr>
          <a:lstStyle/>
          <a:p>
            <a:r>
              <a:rPr lang="en-US" sz="1200" dirty="0" smtClean="0"/>
              <a:t>Once or twice</a:t>
            </a:r>
          </a:p>
        </p:txBody>
      </p:sp>
      <p:sp>
        <p:nvSpPr>
          <p:cNvPr id="132" name="Rectangle 131"/>
          <p:cNvSpPr/>
          <p:nvPr/>
        </p:nvSpPr>
        <p:spPr>
          <a:xfrm>
            <a:off x="3676705" y="6113996"/>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TextBox 133"/>
          <p:cNvSpPr txBox="1"/>
          <p:nvPr/>
        </p:nvSpPr>
        <p:spPr>
          <a:xfrm>
            <a:off x="4797996" y="6053978"/>
            <a:ext cx="1918118" cy="276999"/>
          </a:xfrm>
          <a:prstGeom prst="rect">
            <a:avLst/>
          </a:prstGeom>
          <a:noFill/>
        </p:spPr>
        <p:txBody>
          <a:bodyPr wrap="square" rtlCol="0">
            <a:spAutoFit/>
          </a:bodyPr>
          <a:lstStyle/>
          <a:p>
            <a:r>
              <a:rPr lang="en-US" sz="1200" dirty="0" smtClean="0"/>
              <a:t>Every other month</a:t>
            </a:r>
          </a:p>
        </p:txBody>
      </p:sp>
      <p:sp>
        <p:nvSpPr>
          <p:cNvPr id="135" name="TextBox 134"/>
          <p:cNvSpPr txBox="1"/>
          <p:nvPr/>
        </p:nvSpPr>
        <p:spPr>
          <a:xfrm>
            <a:off x="4434065" y="6376657"/>
            <a:ext cx="1859716" cy="276999"/>
          </a:xfrm>
          <a:prstGeom prst="rect">
            <a:avLst/>
          </a:prstGeom>
          <a:noFill/>
        </p:spPr>
        <p:txBody>
          <a:bodyPr wrap="square" rtlCol="0">
            <a:spAutoFit/>
          </a:bodyPr>
          <a:lstStyle/>
          <a:p>
            <a:r>
              <a:rPr lang="en-US" sz="1200" dirty="0" smtClean="0"/>
              <a:t>More than once a month</a:t>
            </a:r>
          </a:p>
        </p:txBody>
      </p:sp>
      <p:sp>
        <p:nvSpPr>
          <p:cNvPr id="136" name="Rectangle 135"/>
          <p:cNvSpPr/>
          <p:nvPr/>
        </p:nvSpPr>
        <p:spPr>
          <a:xfrm>
            <a:off x="6112582" y="6113997"/>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Rectangle 136"/>
          <p:cNvSpPr/>
          <p:nvPr/>
        </p:nvSpPr>
        <p:spPr>
          <a:xfrm>
            <a:off x="6112732" y="6423146"/>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TextBox 137"/>
          <p:cNvSpPr txBox="1"/>
          <p:nvPr/>
        </p:nvSpPr>
        <p:spPr>
          <a:xfrm>
            <a:off x="379409" y="6827691"/>
            <a:ext cx="6243391" cy="461665"/>
          </a:xfrm>
          <a:prstGeom prst="rect">
            <a:avLst/>
          </a:prstGeom>
          <a:noFill/>
        </p:spPr>
        <p:txBody>
          <a:bodyPr wrap="square" rtlCol="0">
            <a:spAutoFit/>
          </a:bodyPr>
          <a:lstStyle/>
          <a:p>
            <a:pPr marL="228600" indent="-228600">
              <a:buAutoNum type="alphaLcPeriod" startAt="4"/>
            </a:pPr>
            <a:r>
              <a:rPr lang="en-US" sz="1200" dirty="0" smtClean="0"/>
              <a:t>In the past year, how often have you had </a:t>
            </a:r>
            <a:r>
              <a:rPr lang="en-US" sz="1200" dirty="0" err="1" smtClean="0"/>
              <a:t>hypoglycaemic</a:t>
            </a:r>
            <a:r>
              <a:rPr lang="en-US" sz="1200" dirty="0" smtClean="0"/>
              <a:t> episodes, where you were </a:t>
            </a:r>
            <a:r>
              <a:rPr lang="en-US" sz="1200" b="1" dirty="0" smtClean="0"/>
              <a:t>unconscious</a:t>
            </a:r>
            <a:r>
              <a:rPr lang="en-US" sz="1200" dirty="0" smtClean="0"/>
              <a:t> or had a </a:t>
            </a:r>
            <a:r>
              <a:rPr lang="en-US" sz="1200" b="1" dirty="0" smtClean="0"/>
              <a:t>seizure</a:t>
            </a:r>
            <a:r>
              <a:rPr lang="en-US" sz="1200" dirty="0" smtClean="0"/>
              <a:t> and needed glucagon or intravenous glucose?</a:t>
            </a:r>
          </a:p>
        </p:txBody>
      </p:sp>
      <p:sp>
        <p:nvSpPr>
          <p:cNvPr id="139" name="TextBox 138"/>
          <p:cNvSpPr txBox="1"/>
          <p:nvPr/>
        </p:nvSpPr>
        <p:spPr>
          <a:xfrm>
            <a:off x="1041789" y="7297983"/>
            <a:ext cx="619460" cy="276999"/>
          </a:xfrm>
          <a:prstGeom prst="rect">
            <a:avLst/>
          </a:prstGeom>
          <a:noFill/>
        </p:spPr>
        <p:txBody>
          <a:bodyPr wrap="square" rtlCol="0">
            <a:spAutoFit/>
          </a:bodyPr>
          <a:lstStyle/>
          <a:p>
            <a:r>
              <a:rPr lang="en-US" sz="1200" dirty="0" smtClean="0"/>
              <a:t>Never</a:t>
            </a:r>
          </a:p>
        </p:txBody>
      </p:sp>
      <p:sp>
        <p:nvSpPr>
          <p:cNvPr id="140" name="TextBox 139"/>
          <p:cNvSpPr txBox="1"/>
          <p:nvPr/>
        </p:nvSpPr>
        <p:spPr>
          <a:xfrm>
            <a:off x="740046" y="7620662"/>
            <a:ext cx="866387" cy="276999"/>
          </a:xfrm>
          <a:prstGeom prst="rect">
            <a:avLst/>
          </a:prstGeom>
          <a:noFill/>
        </p:spPr>
        <p:txBody>
          <a:bodyPr wrap="square" rtlCol="0">
            <a:spAutoFit/>
          </a:bodyPr>
          <a:lstStyle/>
          <a:p>
            <a:r>
              <a:rPr lang="en-US" sz="1200" dirty="0" smtClean="0"/>
              <a:t>3 – 5 times</a:t>
            </a:r>
          </a:p>
        </p:txBody>
      </p:sp>
      <p:sp>
        <p:nvSpPr>
          <p:cNvPr id="141" name="Rectangle 140"/>
          <p:cNvSpPr/>
          <p:nvPr/>
        </p:nvSpPr>
        <p:spPr>
          <a:xfrm>
            <a:off x="1551620" y="7358002"/>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a:xfrm>
            <a:off x="1551770" y="7667151"/>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TextBox 142"/>
          <p:cNvSpPr txBox="1"/>
          <p:nvPr/>
        </p:nvSpPr>
        <p:spPr>
          <a:xfrm>
            <a:off x="3133780" y="7297981"/>
            <a:ext cx="652553" cy="276999"/>
          </a:xfrm>
          <a:prstGeom prst="rect">
            <a:avLst/>
          </a:prstGeom>
          <a:noFill/>
        </p:spPr>
        <p:txBody>
          <a:bodyPr wrap="square" rtlCol="0">
            <a:spAutoFit/>
          </a:bodyPr>
          <a:lstStyle/>
          <a:p>
            <a:r>
              <a:rPr lang="en-US" sz="1200" dirty="0" smtClean="0"/>
              <a:t>1 time</a:t>
            </a:r>
          </a:p>
        </p:txBody>
      </p:sp>
      <p:sp>
        <p:nvSpPr>
          <p:cNvPr id="144" name="Rectangle 143"/>
          <p:cNvSpPr/>
          <p:nvPr/>
        </p:nvSpPr>
        <p:spPr>
          <a:xfrm>
            <a:off x="3676705" y="7358000"/>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TextBox 144"/>
          <p:cNvSpPr txBox="1"/>
          <p:nvPr/>
        </p:nvSpPr>
        <p:spPr>
          <a:xfrm>
            <a:off x="5500104" y="7297982"/>
            <a:ext cx="1216009" cy="276999"/>
          </a:xfrm>
          <a:prstGeom prst="rect">
            <a:avLst/>
          </a:prstGeom>
          <a:noFill/>
        </p:spPr>
        <p:txBody>
          <a:bodyPr wrap="square" rtlCol="0">
            <a:spAutoFit/>
          </a:bodyPr>
          <a:lstStyle/>
          <a:p>
            <a:r>
              <a:rPr lang="en-US" sz="1200" dirty="0" smtClean="0"/>
              <a:t>2 times</a:t>
            </a:r>
          </a:p>
        </p:txBody>
      </p:sp>
      <p:sp>
        <p:nvSpPr>
          <p:cNvPr id="146" name="TextBox 145"/>
          <p:cNvSpPr txBox="1"/>
          <p:nvPr/>
        </p:nvSpPr>
        <p:spPr>
          <a:xfrm>
            <a:off x="4868265" y="7620661"/>
            <a:ext cx="1425515" cy="276999"/>
          </a:xfrm>
          <a:prstGeom prst="rect">
            <a:avLst/>
          </a:prstGeom>
          <a:noFill/>
        </p:spPr>
        <p:txBody>
          <a:bodyPr wrap="square" rtlCol="0">
            <a:spAutoFit/>
          </a:bodyPr>
          <a:lstStyle/>
          <a:p>
            <a:r>
              <a:rPr lang="en-US" sz="1200" dirty="0" smtClean="0"/>
              <a:t>10 or more times</a:t>
            </a:r>
          </a:p>
        </p:txBody>
      </p:sp>
      <p:sp>
        <p:nvSpPr>
          <p:cNvPr id="147" name="Rectangle 146"/>
          <p:cNvSpPr/>
          <p:nvPr/>
        </p:nvSpPr>
        <p:spPr>
          <a:xfrm>
            <a:off x="6112582" y="7358001"/>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Rectangle 147"/>
          <p:cNvSpPr/>
          <p:nvPr/>
        </p:nvSpPr>
        <p:spPr>
          <a:xfrm>
            <a:off x="6112732" y="7667150"/>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TextBox 148"/>
          <p:cNvSpPr txBox="1"/>
          <p:nvPr/>
        </p:nvSpPr>
        <p:spPr>
          <a:xfrm>
            <a:off x="2795153" y="7612333"/>
            <a:ext cx="988272" cy="276999"/>
          </a:xfrm>
          <a:prstGeom prst="rect">
            <a:avLst/>
          </a:prstGeom>
          <a:noFill/>
        </p:spPr>
        <p:txBody>
          <a:bodyPr wrap="square" rtlCol="0">
            <a:spAutoFit/>
          </a:bodyPr>
          <a:lstStyle/>
          <a:p>
            <a:r>
              <a:rPr lang="en-US" sz="1200" dirty="0" smtClean="0"/>
              <a:t>5 – 10 times</a:t>
            </a:r>
          </a:p>
        </p:txBody>
      </p:sp>
      <p:sp>
        <p:nvSpPr>
          <p:cNvPr id="150" name="Rectangle 149"/>
          <p:cNvSpPr/>
          <p:nvPr/>
        </p:nvSpPr>
        <p:spPr>
          <a:xfrm>
            <a:off x="3673796" y="7672352"/>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TextBox 150"/>
          <p:cNvSpPr txBox="1"/>
          <p:nvPr/>
        </p:nvSpPr>
        <p:spPr>
          <a:xfrm>
            <a:off x="379409" y="8158673"/>
            <a:ext cx="6243391" cy="276999"/>
          </a:xfrm>
          <a:prstGeom prst="rect">
            <a:avLst/>
          </a:prstGeom>
          <a:noFill/>
        </p:spPr>
        <p:txBody>
          <a:bodyPr wrap="square" rtlCol="0">
            <a:spAutoFit/>
          </a:bodyPr>
          <a:lstStyle/>
          <a:p>
            <a:pPr marL="228600" indent="-228600">
              <a:buAutoNum type="alphaLcPeriod" startAt="5"/>
            </a:pPr>
            <a:r>
              <a:rPr lang="en-US" sz="1200" dirty="0" smtClean="0"/>
              <a:t>How often in the last month have you had readings less than 3.5 </a:t>
            </a:r>
            <a:r>
              <a:rPr lang="en-US" sz="1200" dirty="0" err="1" smtClean="0"/>
              <a:t>mmol</a:t>
            </a:r>
            <a:r>
              <a:rPr lang="en-US" sz="1200" dirty="0" smtClean="0"/>
              <a:t>/L </a:t>
            </a:r>
            <a:r>
              <a:rPr lang="en-US" sz="1200" u="sng" dirty="0" smtClean="0"/>
              <a:t>with symptoms</a:t>
            </a:r>
          </a:p>
        </p:txBody>
      </p:sp>
      <p:sp>
        <p:nvSpPr>
          <p:cNvPr id="152" name="TextBox 151"/>
          <p:cNvSpPr txBox="1"/>
          <p:nvPr/>
        </p:nvSpPr>
        <p:spPr>
          <a:xfrm>
            <a:off x="1288461" y="8628965"/>
            <a:ext cx="619460" cy="276999"/>
          </a:xfrm>
          <a:prstGeom prst="rect">
            <a:avLst/>
          </a:prstGeom>
          <a:noFill/>
        </p:spPr>
        <p:txBody>
          <a:bodyPr wrap="square" rtlCol="0">
            <a:spAutoFit/>
          </a:bodyPr>
          <a:lstStyle/>
          <a:p>
            <a:r>
              <a:rPr lang="en-US" sz="1200" dirty="0" smtClean="0"/>
              <a:t>Never</a:t>
            </a:r>
          </a:p>
        </p:txBody>
      </p:sp>
      <p:sp>
        <p:nvSpPr>
          <p:cNvPr id="153" name="TextBox 152"/>
          <p:cNvSpPr txBox="1"/>
          <p:nvPr/>
        </p:nvSpPr>
        <p:spPr>
          <a:xfrm>
            <a:off x="383718" y="8951644"/>
            <a:ext cx="1469388" cy="276999"/>
          </a:xfrm>
          <a:prstGeom prst="rect">
            <a:avLst/>
          </a:prstGeom>
          <a:noFill/>
        </p:spPr>
        <p:txBody>
          <a:bodyPr wrap="square" rtlCol="0">
            <a:spAutoFit/>
          </a:bodyPr>
          <a:lstStyle/>
          <a:p>
            <a:r>
              <a:rPr lang="en-US" sz="1200" dirty="0" smtClean="0"/>
              <a:t>2 – 3 times per week</a:t>
            </a:r>
          </a:p>
        </p:txBody>
      </p:sp>
      <p:sp>
        <p:nvSpPr>
          <p:cNvPr id="154" name="Rectangle 153"/>
          <p:cNvSpPr/>
          <p:nvPr/>
        </p:nvSpPr>
        <p:spPr>
          <a:xfrm>
            <a:off x="1798292" y="8688984"/>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Rectangle 154"/>
          <p:cNvSpPr/>
          <p:nvPr/>
        </p:nvSpPr>
        <p:spPr>
          <a:xfrm>
            <a:off x="1798442" y="8998133"/>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TextBox 155"/>
          <p:cNvSpPr txBox="1"/>
          <p:nvPr/>
        </p:nvSpPr>
        <p:spPr>
          <a:xfrm>
            <a:off x="3014972" y="8628963"/>
            <a:ext cx="917537" cy="276999"/>
          </a:xfrm>
          <a:prstGeom prst="rect">
            <a:avLst/>
          </a:prstGeom>
          <a:noFill/>
        </p:spPr>
        <p:txBody>
          <a:bodyPr wrap="square" rtlCol="0">
            <a:spAutoFit/>
          </a:bodyPr>
          <a:lstStyle/>
          <a:p>
            <a:r>
              <a:rPr lang="en-US" sz="1200" dirty="0" smtClean="0"/>
              <a:t>1 – 3 times</a:t>
            </a:r>
          </a:p>
        </p:txBody>
      </p:sp>
      <p:sp>
        <p:nvSpPr>
          <p:cNvPr id="157" name="Rectangle 156"/>
          <p:cNvSpPr/>
          <p:nvPr/>
        </p:nvSpPr>
        <p:spPr>
          <a:xfrm>
            <a:off x="3822881" y="8688982"/>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TextBox 157"/>
          <p:cNvSpPr txBox="1"/>
          <p:nvPr/>
        </p:nvSpPr>
        <p:spPr>
          <a:xfrm>
            <a:off x="4933649" y="8628964"/>
            <a:ext cx="1782464" cy="276999"/>
          </a:xfrm>
          <a:prstGeom prst="rect">
            <a:avLst/>
          </a:prstGeom>
          <a:noFill/>
        </p:spPr>
        <p:txBody>
          <a:bodyPr wrap="square" rtlCol="0">
            <a:spAutoFit/>
          </a:bodyPr>
          <a:lstStyle/>
          <a:p>
            <a:r>
              <a:rPr lang="en-US" sz="1200" dirty="0" smtClean="0"/>
              <a:t>1 time per week</a:t>
            </a:r>
          </a:p>
        </p:txBody>
      </p:sp>
      <p:sp>
        <p:nvSpPr>
          <p:cNvPr id="159" name="TextBox 158"/>
          <p:cNvSpPr txBox="1"/>
          <p:nvPr/>
        </p:nvSpPr>
        <p:spPr>
          <a:xfrm>
            <a:off x="5190103" y="8943314"/>
            <a:ext cx="1425515" cy="276999"/>
          </a:xfrm>
          <a:prstGeom prst="rect">
            <a:avLst/>
          </a:prstGeom>
          <a:noFill/>
        </p:spPr>
        <p:txBody>
          <a:bodyPr wrap="square" rtlCol="0">
            <a:spAutoFit/>
          </a:bodyPr>
          <a:lstStyle/>
          <a:p>
            <a:r>
              <a:rPr lang="en-US" sz="1200" dirty="0" smtClean="0"/>
              <a:t>Almost daily</a:t>
            </a:r>
          </a:p>
        </p:txBody>
      </p:sp>
      <p:sp>
        <p:nvSpPr>
          <p:cNvPr id="160" name="Rectangle 159"/>
          <p:cNvSpPr/>
          <p:nvPr/>
        </p:nvSpPr>
        <p:spPr>
          <a:xfrm>
            <a:off x="6112582" y="8688983"/>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Rectangle 160"/>
          <p:cNvSpPr/>
          <p:nvPr/>
        </p:nvSpPr>
        <p:spPr>
          <a:xfrm>
            <a:off x="6112732" y="8998132"/>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 name="TextBox 161"/>
          <p:cNvSpPr txBox="1"/>
          <p:nvPr/>
        </p:nvSpPr>
        <p:spPr>
          <a:xfrm>
            <a:off x="2412002" y="8943315"/>
            <a:ext cx="1481056" cy="276999"/>
          </a:xfrm>
          <a:prstGeom prst="rect">
            <a:avLst/>
          </a:prstGeom>
          <a:noFill/>
        </p:spPr>
        <p:txBody>
          <a:bodyPr wrap="square" rtlCol="0">
            <a:spAutoFit/>
          </a:bodyPr>
          <a:lstStyle/>
          <a:p>
            <a:r>
              <a:rPr lang="en-US" sz="1200" dirty="0" smtClean="0"/>
              <a:t>4 – 5 times per week</a:t>
            </a:r>
          </a:p>
        </p:txBody>
      </p:sp>
      <p:sp>
        <p:nvSpPr>
          <p:cNvPr id="163" name="Rectangle 162"/>
          <p:cNvSpPr/>
          <p:nvPr/>
        </p:nvSpPr>
        <p:spPr>
          <a:xfrm>
            <a:off x="3819972" y="9003334"/>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TextBox 163"/>
          <p:cNvSpPr txBox="1"/>
          <p:nvPr/>
        </p:nvSpPr>
        <p:spPr>
          <a:xfrm>
            <a:off x="4730383" y="9503629"/>
            <a:ext cx="2108269" cy="307777"/>
          </a:xfrm>
          <a:prstGeom prst="rect">
            <a:avLst/>
          </a:prstGeom>
          <a:noFill/>
        </p:spPr>
        <p:txBody>
          <a:bodyPr wrap="none" rtlCol="0">
            <a:spAutoFit/>
          </a:bodyPr>
          <a:lstStyle/>
          <a:p>
            <a:r>
              <a:rPr lang="en-US" sz="1400" dirty="0" smtClean="0"/>
              <a:t>Questionnaire continues &gt;</a:t>
            </a:r>
            <a:endParaRPr lang="en-US" sz="1400" dirty="0"/>
          </a:p>
        </p:txBody>
      </p:sp>
    </p:spTree>
    <p:extLst>
      <p:ext uri="{BB962C8B-B14F-4D97-AF65-F5344CB8AC3E}">
        <p14:creationId xmlns:p14="http://schemas.microsoft.com/office/powerpoint/2010/main" val="37990738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3209" y="383708"/>
            <a:ext cx="6455125" cy="276999"/>
          </a:xfrm>
          <a:prstGeom prst="rect">
            <a:avLst/>
          </a:prstGeom>
          <a:noFill/>
        </p:spPr>
        <p:txBody>
          <a:bodyPr wrap="square" rtlCol="0">
            <a:spAutoFit/>
          </a:bodyPr>
          <a:lstStyle/>
          <a:p>
            <a:pPr marL="228600" indent="-228600">
              <a:buAutoNum type="alphaLcPeriod" startAt="6"/>
            </a:pPr>
            <a:r>
              <a:rPr lang="en-US" sz="1200" dirty="0" smtClean="0"/>
              <a:t>How often in the last month have you had readings less than 3.5 </a:t>
            </a:r>
            <a:r>
              <a:rPr lang="en-US" sz="1200" dirty="0" err="1" smtClean="0"/>
              <a:t>mmol</a:t>
            </a:r>
            <a:r>
              <a:rPr lang="en-US" sz="1200" dirty="0" smtClean="0"/>
              <a:t>/L </a:t>
            </a:r>
            <a:r>
              <a:rPr lang="en-US" sz="1200" b="1" u="sng" dirty="0" smtClean="0"/>
              <a:t>without</a:t>
            </a:r>
            <a:r>
              <a:rPr lang="en-US" sz="1200" dirty="0" smtClean="0"/>
              <a:t> any symptoms?</a:t>
            </a:r>
          </a:p>
        </p:txBody>
      </p:sp>
      <p:sp>
        <p:nvSpPr>
          <p:cNvPr id="5" name="TextBox 4"/>
          <p:cNvSpPr txBox="1"/>
          <p:nvPr/>
        </p:nvSpPr>
        <p:spPr>
          <a:xfrm>
            <a:off x="1242262" y="753504"/>
            <a:ext cx="619460" cy="276999"/>
          </a:xfrm>
          <a:prstGeom prst="rect">
            <a:avLst/>
          </a:prstGeom>
          <a:noFill/>
        </p:spPr>
        <p:txBody>
          <a:bodyPr wrap="square" rtlCol="0">
            <a:spAutoFit/>
          </a:bodyPr>
          <a:lstStyle/>
          <a:p>
            <a:r>
              <a:rPr lang="en-US" sz="1200" dirty="0" smtClean="0"/>
              <a:t>Never</a:t>
            </a:r>
          </a:p>
        </p:txBody>
      </p:sp>
      <p:sp>
        <p:nvSpPr>
          <p:cNvPr id="6" name="TextBox 5"/>
          <p:cNvSpPr txBox="1"/>
          <p:nvPr/>
        </p:nvSpPr>
        <p:spPr>
          <a:xfrm>
            <a:off x="337519" y="1076183"/>
            <a:ext cx="1469388" cy="276999"/>
          </a:xfrm>
          <a:prstGeom prst="rect">
            <a:avLst/>
          </a:prstGeom>
          <a:noFill/>
        </p:spPr>
        <p:txBody>
          <a:bodyPr wrap="square" rtlCol="0">
            <a:spAutoFit/>
          </a:bodyPr>
          <a:lstStyle/>
          <a:p>
            <a:r>
              <a:rPr lang="en-US" sz="1200" dirty="0" smtClean="0"/>
              <a:t>2 – 3 times per week</a:t>
            </a:r>
          </a:p>
        </p:txBody>
      </p:sp>
      <p:sp>
        <p:nvSpPr>
          <p:cNvPr id="7" name="Rectangle 6"/>
          <p:cNvSpPr/>
          <p:nvPr/>
        </p:nvSpPr>
        <p:spPr>
          <a:xfrm>
            <a:off x="1752093" y="813523"/>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752243" y="1122672"/>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968773" y="753502"/>
            <a:ext cx="917537" cy="276999"/>
          </a:xfrm>
          <a:prstGeom prst="rect">
            <a:avLst/>
          </a:prstGeom>
          <a:noFill/>
        </p:spPr>
        <p:txBody>
          <a:bodyPr wrap="square" rtlCol="0">
            <a:spAutoFit/>
          </a:bodyPr>
          <a:lstStyle/>
          <a:p>
            <a:r>
              <a:rPr lang="en-US" sz="1200" dirty="0" smtClean="0"/>
              <a:t>1 – 3 times</a:t>
            </a:r>
          </a:p>
        </p:txBody>
      </p:sp>
      <p:sp>
        <p:nvSpPr>
          <p:cNvPr id="10" name="Rectangle 9"/>
          <p:cNvSpPr/>
          <p:nvPr/>
        </p:nvSpPr>
        <p:spPr>
          <a:xfrm>
            <a:off x="3776682" y="813521"/>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887450" y="753503"/>
            <a:ext cx="1782464" cy="276999"/>
          </a:xfrm>
          <a:prstGeom prst="rect">
            <a:avLst/>
          </a:prstGeom>
          <a:noFill/>
        </p:spPr>
        <p:txBody>
          <a:bodyPr wrap="square" rtlCol="0">
            <a:spAutoFit/>
          </a:bodyPr>
          <a:lstStyle/>
          <a:p>
            <a:r>
              <a:rPr lang="en-US" sz="1200" dirty="0" smtClean="0"/>
              <a:t>1 time per week</a:t>
            </a:r>
          </a:p>
        </p:txBody>
      </p:sp>
      <p:sp>
        <p:nvSpPr>
          <p:cNvPr id="12" name="TextBox 11"/>
          <p:cNvSpPr txBox="1"/>
          <p:nvPr/>
        </p:nvSpPr>
        <p:spPr>
          <a:xfrm>
            <a:off x="5143904" y="1067853"/>
            <a:ext cx="1425515" cy="276999"/>
          </a:xfrm>
          <a:prstGeom prst="rect">
            <a:avLst/>
          </a:prstGeom>
          <a:noFill/>
        </p:spPr>
        <p:txBody>
          <a:bodyPr wrap="square" rtlCol="0">
            <a:spAutoFit/>
          </a:bodyPr>
          <a:lstStyle/>
          <a:p>
            <a:r>
              <a:rPr lang="en-US" sz="1200" dirty="0" smtClean="0"/>
              <a:t>Almost daily</a:t>
            </a:r>
          </a:p>
        </p:txBody>
      </p:sp>
      <p:sp>
        <p:nvSpPr>
          <p:cNvPr id="13" name="Rectangle 12"/>
          <p:cNvSpPr/>
          <p:nvPr/>
        </p:nvSpPr>
        <p:spPr>
          <a:xfrm>
            <a:off x="6066383" y="813522"/>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066533" y="1122671"/>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2365803" y="1067854"/>
            <a:ext cx="1481056" cy="276999"/>
          </a:xfrm>
          <a:prstGeom prst="rect">
            <a:avLst/>
          </a:prstGeom>
          <a:noFill/>
        </p:spPr>
        <p:txBody>
          <a:bodyPr wrap="square" rtlCol="0">
            <a:spAutoFit/>
          </a:bodyPr>
          <a:lstStyle/>
          <a:p>
            <a:r>
              <a:rPr lang="en-US" sz="1200" dirty="0" smtClean="0"/>
              <a:t>4 – 5 times per week</a:t>
            </a:r>
          </a:p>
        </p:txBody>
      </p:sp>
      <p:sp>
        <p:nvSpPr>
          <p:cNvPr id="16" name="Rectangle 15"/>
          <p:cNvSpPr/>
          <p:nvPr/>
        </p:nvSpPr>
        <p:spPr>
          <a:xfrm>
            <a:off x="3773773" y="1127873"/>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337519" y="1522825"/>
            <a:ext cx="6455125" cy="276999"/>
          </a:xfrm>
          <a:prstGeom prst="rect">
            <a:avLst/>
          </a:prstGeom>
          <a:noFill/>
        </p:spPr>
        <p:txBody>
          <a:bodyPr wrap="square" rtlCol="0">
            <a:spAutoFit/>
          </a:bodyPr>
          <a:lstStyle/>
          <a:p>
            <a:pPr marL="228600" indent="-228600">
              <a:buAutoNum type="alphaLcPeriod" startAt="7"/>
            </a:pPr>
            <a:r>
              <a:rPr lang="en-US" sz="1200" dirty="0" smtClean="0"/>
              <a:t>How low does you blood sugar need to go before you feel symptoms?</a:t>
            </a:r>
          </a:p>
        </p:txBody>
      </p:sp>
      <p:sp>
        <p:nvSpPr>
          <p:cNvPr id="18" name="TextBox 17"/>
          <p:cNvSpPr txBox="1"/>
          <p:nvPr/>
        </p:nvSpPr>
        <p:spPr>
          <a:xfrm>
            <a:off x="310644" y="2008064"/>
            <a:ext cx="1381804" cy="276999"/>
          </a:xfrm>
          <a:prstGeom prst="rect">
            <a:avLst/>
          </a:prstGeom>
          <a:noFill/>
        </p:spPr>
        <p:txBody>
          <a:bodyPr wrap="square" rtlCol="0">
            <a:spAutoFit/>
          </a:bodyPr>
          <a:lstStyle/>
          <a:p>
            <a:r>
              <a:rPr lang="en-US" sz="1200" dirty="0" smtClean="0"/>
              <a:t>3.4 – 3.9 </a:t>
            </a:r>
            <a:r>
              <a:rPr lang="en-US" sz="1200" dirty="0" err="1" smtClean="0"/>
              <a:t>mmol</a:t>
            </a:r>
            <a:r>
              <a:rPr lang="en-US" sz="1200" dirty="0" smtClean="0"/>
              <a:t>/L</a:t>
            </a:r>
          </a:p>
        </p:txBody>
      </p:sp>
      <p:sp>
        <p:nvSpPr>
          <p:cNvPr id="20" name="Rectangle 19"/>
          <p:cNvSpPr/>
          <p:nvPr/>
        </p:nvSpPr>
        <p:spPr>
          <a:xfrm>
            <a:off x="1528003" y="2068083"/>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1845560" y="2008062"/>
            <a:ext cx="1314160" cy="276999"/>
          </a:xfrm>
          <a:prstGeom prst="rect">
            <a:avLst/>
          </a:prstGeom>
          <a:noFill/>
        </p:spPr>
        <p:txBody>
          <a:bodyPr wrap="square" rtlCol="0">
            <a:spAutoFit/>
          </a:bodyPr>
          <a:lstStyle/>
          <a:p>
            <a:r>
              <a:rPr lang="en-US" sz="1200" dirty="0" smtClean="0"/>
              <a:t>2.8 – 3.3 </a:t>
            </a:r>
            <a:r>
              <a:rPr lang="en-US" sz="1200" dirty="0" err="1" smtClean="0"/>
              <a:t>mmol</a:t>
            </a:r>
            <a:r>
              <a:rPr lang="en-US" sz="1200" dirty="0" smtClean="0"/>
              <a:t>/L</a:t>
            </a:r>
          </a:p>
        </p:txBody>
      </p:sp>
      <p:sp>
        <p:nvSpPr>
          <p:cNvPr id="23" name="Rectangle 22"/>
          <p:cNvSpPr/>
          <p:nvPr/>
        </p:nvSpPr>
        <p:spPr>
          <a:xfrm>
            <a:off x="3050091" y="2068081"/>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3390061" y="2008061"/>
            <a:ext cx="1278637" cy="276999"/>
          </a:xfrm>
          <a:prstGeom prst="rect">
            <a:avLst/>
          </a:prstGeom>
          <a:noFill/>
        </p:spPr>
        <p:txBody>
          <a:bodyPr wrap="square" rtlCol="0">
            <a:spAutoFit/>
          </a:bodyPr>
          <a:lstStyle/>
          <a:p>
            <a:r>
              <a:rPr lang="en-US" sz="1200" dirty="0" smtClean="0"/>
              <a:t>2.2 – 2.7 </a:t>
            </a:r>
            <a:r>
              <a:rPr lang="en-US" sz="1200" dirty="0" err="1" smtClean="0"/>
              <a:t>mmol</a:t>
            </a:r>
            <a:r>
              <a:rPr lang="en-US" sz="1200" dirty="0" smtClean="0"/>
              <a:t>/L</a:t>
            </a:r>
          </a:p>
        </p:txBody>
      </p:sp>
      <p:sp>
        <p:nvSpPr>
          <p:cNvPr id="26" name="Rectangle 25"/>
          <p:cNvSpPr/>
          <p:nvPr/>
        </p:nvSpPr>
        <p:spPr>
          <a:xfrm>
            <a:off x="4587266" y="2068080"/>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p:cNvSpPr txBox="1"/>
          <p:nvPr/>
        </p:nvSpPr>
        <p:spPr>
          <a:xfrm>
            <a:off x="4873313" y="2021961"/>
            <a:ext cx="1782464" cy="276999"/>
          </a:xfrm>
          <a:prstGeom prst="rect">
            <a:avLst/>
          </a:prstGeom>
          <a:noFill/>
        </p:spPr>
        <p:txBody>
          <a:bodyPr wrap="square" rtlCol="0">
            <a:spAutoFit/>
          </a:bodyPr>
          <a:lstStyle/>
          <a:p>
            <a:r>
              <a:rPr lang="en-US" sz="1200" dirty="0" smtClean="0"/>
              <a:t>Less than 2.2 </a:t>
            </a:r>
            <a:r>
              <a:rPr lang="en-US" sz="1200" dirty="0" err="1" smtClean="0"/>
              <a:t>mmol</a:t>
            </a:r>
            <a:r>
              <a:rPr lang="en-US" sz="1200" dirty="0" smtClean="0"/>
              <a:t>/L</a:t>
            </a:r>
          </a:p>
        </p:txBody>
      </p:sp>
      <p:sp>
        <p:nvSpPr>
          <p:cNvPr id="31" name="Rectangle 30"/>
          <p:cNvSpPr/>
          <p:nvPr/>
        </p:nvSpPr>
        <p:spPr>
          <a:xfrm>
            <a:off x="6344598" y="2081980"/>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360084" y="2515762"/>
            <a:ext cx="6455125" cy="276999"/>
          </a:xfrm>
          <a:prstGeom prst="rect">
            <a:avLst/>
          </a:prstGeom>
          <a:noFill/>
        </p:spPr>
        <p:txBody>
          <a:bodyPr wrap="square" rtlCol="0">
            <a:spAutoFit/>
          </a:bodyPr>
          <a:lstStyle/>
          <a:p>
            <a:pPr marL="228600" indent="-228600">
              <a:buAutoNum type="alphaLcPeriod" startAt="8"/>
            </a:pPr>
            <a:r>
              <a:rPr lang="en-US" sz="1200" dirty="0" smtClean="0"/>
              <a:t>To what extent can you tell by your symptoms that your blood sugar is low?</a:t>
            </a:r>
          </a:p>
        </p:txBody>
      </p:sp>
      <p:sp>
        <p:nvSpPr>
          <p:cNvPr id="33" name="TextBox 32"/>
          <p:cNvSpPr txBox="1"/>
          <p:nvPr/>
        </p:nvSpPr>
        <p:spPr>
          <a:xfrm>
            <a:off x="589017" y="2885558"/>
            <a:ext cx="1381804" cy="276999"/>
          </a:xfrm>
          <a:prstGeom prst="rect">
            <a:avLst/>
          </a:prstGeom>
          <a:noFill/>
        </p:spPr>
        <p:txBody>
          <a:bodyPr wrap="square" rtlCol="0">
            <a:spAutoFit/>
          </a:bodyPr>
          <a:lstStyle/>
          <a:p>
            <a:r>
              <a:rPr lang="en-US" sz="1200" dirty="0" smtClean="0"/>
              <a:t>Never</a:t>
            </a:r>
          </a:p>
        </p:txBody>
      </p:sp>
      <p:sp>
        <p:nvSpPr>
          <p:cNvPr id="34" name="Rectangle 33"/>
          <p:cNvSpPr/>
          <p:nvPr/>
        </p:nvSpPr>
        <p:spPr>
          <a:xfrm>
            <a:off x="1157693" y="2959474"/>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1868518" y="2900859"/>
            <a:ext cx="1314160" cy="276999"/>
          </a:xfrm>
          <a:prstGeom prst="rect">
            <a:avLst/>
          </a:prstGeom>
          <a:noFill/>
        </p:spPr>
        <p:txBody>
          <a:bodyPr wrap="square" rtlCol="0">
            <a:spAutoFit/>
          </a:bodyPr>
          <a:lstStyle/>
          <a:p>
            <a:r>
              <a:rPr lang="en-US" sz="1200" dirty="0" smtClean="0"/>
              <a:t>Rarely</a:t>
            </a:r>
          </a:p>
        </p:txBody>
      </p:sp>
      <p:sp>
        <p:nvSpPr>
          <p:cNvPr id="36" name="Rectangle 35"/>
          <p:cNvSpPr/>
          <p:nvPr/>
        </p:nvSpPr>
        <p:spPr>
          <a:xfrm>
            <a:off x="2460911" y="2960877"/>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p:cNvSpPr txBox="1"/>
          <p:nvPr/>
        </p:nvSpPr>
        <p:spPr>
          <a:xfrm>
            <a:off x="3079857" y="2896094"/>
            <a:ext cx="890612" cy="276999"/>
          </a:xfrm>
          <a:prstGeom prst="rect">
            <a:avLst/>
          </a:prstGeom>
          <a:noFill/>
        </p:spPr>
        <p:txBody>
          <a:bodyPr wrap="square" rtlCol="0">
            <a:spAutoFit/>
          </a:bodyPr>
          <a:lstStyle/>
          <a:p>
            <a:r>
              <a:rPr lang="en-US" sz="1200" dirty="0" smtClean="0"/>
              <a:t>Sometimes</a:t>
            </a:r>
          </a:p>
        </p:txBody>
      </p:sp>
      <p:sp>
        <p:nvSpPr>
          <p:cNvPr id="38" name="Rectangle 37"/>
          <p:cNvSpPr/>
          <p:nvPr/>
        </p:nvSpPr>
        <p:spPr>
          <a:xfrm>
            <a:off x="3962133" y="2956113"/>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4448975" y="2914366"/>
            <a:ext cx="613363" cy="276999"/>
          </a:xfrm>
          <a:prstGeom prst="rect">
            <a:avLst/>
          </a:prstGeom>
          <a:noFill/>
        </p:spPr>
        <p:txBody>
          <a:bodyPr wrap="square" rtlCol="0">
            <a:spAutoFit/>
          </a:bodyPr>
          <a:lstStyle/>
          <a:p>
            <a:r>
              <a:rPr lang="en-US" sz="1200" dirty="0" smtClean="0"/>
              <a:t>Often</a:t>
            </a:r>
          </a:p>
        </p:txBody>
      </p:sp>
      <p:sp>
        <p:nvSpPr>
          <p:cNvPr id="40" name="Rectangle 39"/>
          <p:cNvSpPr/>
          <p:nvPr/>
        </p:nvSpPr>
        <p:spPr>
          <a:xfrm>
            <a:off x="4945266" y="2960489"/>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5487604" y="2928266"/>
            <a:ext cx="613363" cy="276999"/>
          </a:xfrm>
          <a:prstGeom prst="rect">
            <a:avLst/>
          </a:prstGeom>
          <a:noFill/>
        </p:spPr>
        <p:txBody>
          <a:bodyPr wrap="square" rtlCol="0">
            <a:spAutoFit/>
          </a:bodyPr>
          <a:lstStyle/>
          <a:p>
            <a:r>
              <a:rPr lang="en-US" sz="1200" dirty="0" smtClean="0"/>
              <a:t>Always</a:t>
            </a:r>
          </a:p>
        </p:txBody>
      </p:sp>
      <p:sp>
        <p:nvSpPr>
          <p:cNvPr id="45" name="Rectangle 44"/>
          <p:cNvSpPr/>
          <p:nvPr/>
        </p:nvSpPr>
        <p:spPr>
          <a:xfrm>
            <a:off x="6066119" y="2974389"/>
            <a:ext cx="234143" cy="216979"/>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62160" y="3299645"/>
            <a:ext cx="6455125" cy="276999"/>
          </a:xfrm>
          <a:prstGeom prst="rect">
            <a:avLst/>
          </a:prstGeom>
          <a:noFill/>
        </p:spPr>
        <p:txBody>
          <a:bodyPr wrap="square" rtlCol="0">
            <a:spAutoFit/>
          </a:bodyPr>
          <a:lstStyle/>
          <a:p>
            <a:pPr marL="285750" indent="-285750">
              <a:buAutoNum type="romanLcPeriod"/>
            </a:pPr>
            <a:r>
              <a:rPr lang="en-US" sz="1200" dirty="0" smtClean="0"/>
              <a:t>Do you always know when your hypos are commencing?  Please circle a number.</a:t>
            </a:r>
          </a:p>
        </p:txBody>
      </p:sp>
      <p:sp>
        <p:nvSpPr>
          <p:cNvPr id="42" name="TextBox 41"/>
          <p:cNvSpPr txBox="1"/>
          <p:nvPr/>
        </p:nvSpPr>
        <p:spPr>
          <a:xfrm>
            <a:off x="591093" y="3707922"/>
            <a:ext cx="1381804" cy="276999"/>
          </a:xfrm>
          <a:prstGeom prst="rect">
            <a:avLst/>
          </a:prstGeom>
          <a:noFill/>
        </p:spPr>
        <p:txBody>
          <a:bodyPr wrap="square" rtlCol="0">
            <a:spAutoFit/>
          </a:bodyPr>
          <a:lstStyle/>
          <a:p>
            <a:r>
              <a:rPr lang="en-US" sz="1200" dirty="0" smtClean="0"/>
              <a:t>Always aware</a:t>
            </a:r>
            <a:endParaRPr lang="en-US" sz="1200" dirty="0" smtClean="0"/>
          </a:p>
        </p:txBody>
      </p:sp>
      <p:sp>
        <p:nvSpPr>
          <p:cNvPr id="52" name="TextBox 51"/>
          <p:cNvSpPr txBox="1"/>
          <p:nvPr/>
        </p:nvSpPr>
        <p:spPr>
          <a:xfrm>
            <a:off x="4945266" y="3712149"/>
            <a:ext cx="1157777" cy="276999"/>
          </a:xfrm>
          <a:prstGeom prst="rect">
            <a:avLst/>
          </a:prstGeom>
          <a:noFill/>
        </p:spPr>
        <p:txBody>
          <a:bodyPr wrap="square" rtlCol="0">
            <a:spAutoFit/>
          </a:bodyPr>
          <a:lstStyle/>
          <a:p>
            <a:r>
              <a:rPr lang="en-US" sz="1200" dirty="0" smtClean="0"/>
              <a:t>Never aware</a:t>
            </a:r>
            <a:endParaRPr lang="en-US" sz="1200" dirty="0" smtClean="0"/>
          </a:p>
        </p:txBody>
      </p:sp>
      <p:sp>
        <p:nvSpPr>
          <p:cNvPr id="54" name="TextBox 53"/>
          <p:cNvSpPr txBox="1"/>
          <p:nvPr/>
        </p:nvSpPr>
        <p:spPr>
          <a:xfrm>
            <a:off x="1703045" y="3712149"/>
            <a:ext cx="3109534" cy="276999"/>
          </a:xfrm>
          <a:prstGeom prst="rect">
            <a:avLst/>
          </a:prstGeom>
          <a:noFill/>
        </p:spPr>
        <p:txBody>
          <a:bodyPr wrap="square" rtlCol="0">
            <a:spAutoFit/>
          </a:bodyPr>
          <a:lstStyle/>
          <a:p>
            <a:r>
              <a:rPr lang="en-US" sz="1200" dirty="0" smtClean="0"/>
              <a:t>1	2	3	4	5	6	7</a:t>
            </a:r>
          </a:p>
        </p:txBody>
      </p:sp>
      <p:cxnSp>
        <p:nvCxnSpPr>
          <p:cNvPr id="55" name="Straight Connector 54"/>
          <p:cNvCxnSpPr/>
          <p:nvPr/>
        </p:nvCxnSpPr>
        <p:spPr>
          <a:xfrm>
            <a:off x="296353" y="4299286"/>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304583" y="4423275"/>
            <a:ext cx="6243391" cy="276999"/>
          </a:xfrm>
          <a:prstGeom prst="rect">
            <a:avLst/>
          </a:prstGeom>
          <a:noFill/>
        </p:spPr>
        <p:txBody>
          <a:bodyPr wrap="square" rtlCol="0">
            <a:spAutoFit/>
          </a:bodyPr>
          <a:lstStyle/>
          <a:p>
            <a:pPr marL="228600" indent="-228600">
              <a:buAutoNum type="arabicPeriod" startAt="9"/>
            </a:pPr>
            <a:r>
              <a:rPr lang="en-US" sz="1200" dirty="0" smtClean="0"/>
              <a:t>Do you have a driving </a:t>
            </a:r>
            <a:r>
              <a:rPr lang="en-US" sz="1200" dirty="0" err="1" smtClean="0"/>
              <a:t>licence</a:t>
            </a:r>
            <a:r>
              <a:rPr lang="en-US" sz="1200" dirty="0" smtClean="0"/>
              <a:t>?</a:t>
            </a:r>
          </a:p>
        </p:txBody>
      </p:sp>
      <p:sp>
        <p:nvSpPr>
          <p:cNvPr id="57" name="TextBox 56"/>
          <p:cNvSpPr txBox="1"/>
          <p:nvPr/>
        </p:nvSpPr>
        <p:spPr>
          <a:xfrm>
            <a:off x="1005640" y="4783772"/>
            <a:ext cx="667159" cy="276999"/>
          </a:xfrm>
          <a:prstGeom prst="rect">
            <a:avLst/>
          </a:prstGeom>
          <a:noFill/>
        </p:spPr>
        <p:txBody>
          <a:bodyPr wrap="square" rtlCol="0">
            <a:spAutoFit/>
          </a:bodyPr>
          <a:lstStyle/>
          <a:p>
            <a:r>
              <a:rPr lang="en-US" sz="1200" dirty="0" smtClean="0"/>
              <a:t>Yes</a:t>
            </a:r>
          </a:p>
        </p:txBody>
      </p:sp>
      <p:sp>
        <p:nvSpPr>
          <p:cNvPr id="58" name="Rectangle 57"/>
          <p:cNvSpPr/>
          <p:nvPr/>
        </p:nvSpPr>
        <p:spPr>
          <a:xfrm>
            <a:off x="1374701" y="4816576"/>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3209778" y="4784598"/>
            <a:ext cx="667159" cy="276999"/>
          </a:xfrm>
          <a:prstGeom prst="rect">
            <a:avLst/>
          </a:prstGeom>
          <a:noFill/>
        </p:spPr>
        <p:txBody>
          <a:bodyPr wrap="square" rtlCol="0">
            <a:spAutoFit/>
          </a:bodyPr>
          <a:lstStyle/>
          <a:p>
            <a:r>
              <a:rPr lang="en-US" sz="1200" dirty="0" smtClean="0"/>
              <a:t>No</a:t>
            </a:r>
          </a:p>
        </p:txBody>
      </p:sp>
      <p:sp>
        <p:nvSpPr>
          <p:cNvPr id="60" name="Rectangle 59"/>
          <p:cNvSpPr/>
          <p:nvPr/>
        </p:nvSpPr>
        <p:spPr>
          <a:xfrm>
            <a:off x="3578839" y="4817402"/>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1281595" y="5046608"/>
            <a:ext cx="1404718" cy="276999"/>
          </a:xfrm>
          <a:prstGeom prst="rect">
            <a:avLst/>
          </a:prstGeom>
          <a:noFill/>
        </p:spPr>
        <p:txBody>
          <a:bodyPr wrap="square" rtlCol="0">
            <a:spAutoFit/>
          </a:bodyPr>
          <a:lstStyle/>
          <a:p>
            <a:r>
              <a:rPr lang="en-US" sz="1200" dirty="0" smtClean="0"/>
              <a:t>Go to question 10</a:t>
            </a:r>
          </a:p>
        </p:txBody>
      </p:sp>
      <p:sp>
        <p:nvSpPr>
          <p:cNvPr id="62" name="TextBox 61"/>
          <p:cNvSpPr txBox="1"/>
          <p:nvPr/>
        </p:nvSpPr>
        <p:spPr>
          <a:xfrm>
            <a:off x="3499731" y="5048748"/>
            <a:ext cx="1404718" cy="276999"/>
          </a:xfrm>
          <a:prstGeom prst="rect">
            <a:avLst/>
          </a:prstGeom>
          <a:noFill/>
        </p:spPr>
        <p:txBody>
          <a:bodyPr wrap="square" rtlCol="0">
            <a:spAutoFit/>
          </a:bodyPr>
          <a:lstStyle/>
          <a:p>
            <a:r>
              <a:rPr lang="en-US" sz="1200" dirty="0" smtClean="0"/>
              <a:t>Go to question 11</a:t>
            </a:r>
          </a:p>
        </p:txBody>
      </p:sp>
      <p:sp>
        <p:nvSpPr>
          <p:cNvPr id="63" name="TextBox 62"/>
          <p:cNvSpPr txBox="1"/>
          <p:nvPr/>
        </p:nvSpPr>
        <p:spPr>
          <a:xfrm>
            <a:off x="5065794" y="5716600"/>
            <a:ext cx="667159" cy="276999"/>
          </a:xfrm>
          <a:prstGeom prst="rect">
            <a:avLst/>
          </a:prstGeom>
          <a:noFill/>
        </p:spPr>
        <p:txBody>
          <a:bodyPr wrap="square" rtlCol="0">
            <a:spAutoFit/>
          </a:bodyPr>
          <a:lstStyle/>
          <a:p>
            <a:r>
              <a:rPr lang="en-US" sz="1200" dirty="0" smtClean="0"/>
              <a:t>Yes</a:t>
            </a:r>
          </a:p>
        </p:txBody>
      </p:sp>
      <p:sp>
        <p:nvSpPr>
          <p:cNvPr id="64" name="Rectangle 63"/>
          <p:cNvSpPr/>
          <p:nvPr/>
        </p:nvSpPr>
        <p:spPr>
          <a:xfrm>
            <a:off x="5434855" y="5749404"/>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5857721" y="5717426"/>
            <a:ext cx="667159" cy="276999"/>
          </a:xfrm>
          <a:prstGeom prst="rect">
            <a:avLst/>
          </a:prstGeom>
          <a:noFill/>
        </p:spPr>
        <p:txBody>
          <a:bodyPr wrap="square" rtlCol="0">
            <a:spAutoFit/>
          </a:bodyPr>
          <a:lstStyle/>
          <a:p>
            <a:r>
              <a:rPr lang="en-US" sz="1200" dirty="0" smtClean="0"/>
              <a:t>No</a:t>
            </a:r>
          </a:p>
        </p:txBody>
      </p:sp>
      <p:sp>
        <p:nvSpPr>
          <p:cNvPr id="66" name="Rectangle 65"/>
          <p:cNvSpPr/>
          <p:nvPr/>
        </p:nvSpPr>
        <p:spPr>
          <a:xfrm>
            <a:off x="6226782" y="5750230"/>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7" name="Straight Connector 66"/>
          <p:cNvCxnSpPr/>
          <p:nvPr/>
        </p:nvCxnSpPr>
        <p:spPr>
          <a:xfrm>
            <a:off x="296353" y="5515274"/>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68" name="TextBox 67"/>
          <p:cNvSpPr txBox="1"/>
          <p:nvPr/>
        </p:nvSpPr>
        <p:spPr>
          <a:xfrm>
            <a:off x="268366" y="5732402"/>
            <a:ext cx="4875538" cy="1569660"/>
          </a:xfrm>
          <a:prstGeom prst="rect">
            <a:avLst/>
          </a:prstGeom>
          <a:noFill/>
        </p:spPr>
        <p:txBody>
          <a:bodyPr wrap="square" rtlCol="0">
            <a:spAutoFit/>
          </a:bodyPr>
          <a:lstStyle/>
          <a:p>
            <a:r>
              <a:rPr lang="en-US" sz="1200" dirty="0" smtClean="0"/>
              <a:t>10.  	Prior to driving, do you check your blood sugar level and ensure it is 	above 5 </a:t>
            </a:r>
            <a:r>
              <a:rPr lang="en-US" sz="1200" dirty="0" err="1" smtClean="0"/>
              <a:t>mmol</a:t>
            </a:r>
            <a:r>
              <a:rPr lang="en-US" sz="1200" dirty="0" smtClean="0"/>
              <a:t>/L?</a:t>
            </a:r>
          </a:p>
          <a:p>
            <a:endParaRPr lang="en-US" sz="1200" dirty="0" smtClean="0"/>
          </a:p>
          <a:p>
            <a:r>
              <a:rPr lang="en-US" sz="1200" dirty="0"/>
              <a:t>	</a:t>
            </a:r>
            <a:r>
              <a:rPr lang="en-US" sz="1200" dirty="0" smtClean="0"/>
              <a:t>When driving, do you keep short-acting carbohydrate and a blood 	sugar meter in your car?</a:t>
            </a:r>
          </a:p>
          <a:p>
            <a:endParaRPr lang="en-US" sz="1200" dirty="0"/>
          </a:p>
          <a:p>
            <a:r>
              <a:rPr lang="en-US" sz="1200" dirty="0" smtClean="0"/>
              <a:t>	If your blood sugar falls below 4 </a:t>
            </a:r>
            <a:r>
              <a:rPr lang="en-US" sz="1200" dirty="0" err="1" smtClean="0"/>
              <a:t>mmol</a:t>
            </a:r>
            <a:r>
              <a:rPr lang="en-US" sz="1200" dirty="0" smtClean="0"/>
              <a:t>/L, do you wait at least 45 	minutes after it is above 5 </a:t>
            </a:r>
            <a:r>
              <a:rPr lang="en-US" sz="1200" dirty="0" err="1" smtClean="0"/>
              <a:t>mmol</a:t>
            </a:r>
            <a:r>
              <a:rPr lang="en-US" sz="1200" dirty="0" smtClean="0"/>
              <a:t>/L before driving again?</a:t>
            </a:r>
          </a:p>
        </p:txBody>
      </p:sp>
      <p:sp>
        <p:nvSpPr>
          <p:cNvPr id="69" name="TextBox 68"/>
          <p:cNvSpPr txBox="1"/>
          <p:nvPr/>
        </p:nvSpPr>
        <p:spPr>
          <a:xfrm>
            <a:off x="5066936" y="6343616"/>
            <a:ext cx="667159" cy="276999"/>
          </a:xfrm>
          <a:prstGeom prst="rect">
            <a:avLst/>
          </a:prstGeom>
          <a:noFill/>
        </p:spPr>
        <p:txBody>
          <a:bodyPr wrap="square" rtlCol="0">
            <a:spAutoFit/>
          </a:bodyPr>
          <a:lstStyle/>
          <a:p>
            <a:r>
              <a:rPr lang="en-US" sz="1200" dirty="0" smtClean="0"/>
              <a:t>Yes</a:t>
            </a:r>
          </a:p>
        </p:txBody>
      </p:sp>
      <p:sp>
        <p:nvSpPr>
          <p:cNvPr id="70" name="Rectangle 69"/>
          <p:cNvSpPr/>
          <p:nvPr/>
        </p:nvSpPr>
        <p:spPr>
          <a:xfrm>
            <a:off x="5435997" y="6376420"/>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5858863" y="6344442"/>
            <a:ext cx="667159" cy="276999"/>
          </a:xfrm>
          <a:prstGeom prst="rect">
            <a:avLst/>
          </a:prstGeom>
          <a:noFill/>
        </p:spPr>
        <p:txBody>
          <a:bodyPr wrap="square" rtlCol="0">
            <a:spAutoFit/>
          </a:bodyPr>
          <a:lstStyle/>
          <a:p>
            <a:r>
              <a:rPr lang="en-US" sz="1200" dirty="0" smtClean="0"/>
              <a:t>No</a:t>
            </a:r>
          </a:p>
        </p:txBody>
      </p:sp>
      <p:sp>
        <p:nvSpPr>
          <p:cNvPr id="72" name="Rectangle 71"/>
          <p:cNvSpPr/>
          <p:nvPr/>
        </p:nvSpPr>
        <p:spPr>
          <a:xfrm>
            <a:off x="6227924" y="6377246"/>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TextBox 72"/>
          <p:cNvSpPr txBox="1"/>
          <p:nvPr/>
        </p:nvSpPr>
        <p:spPr>
          <a:xfrm>
            <a:off x="5065794" y="6884356"/>
            <a:ext cx="667159" cy="276999"/>
          </a:xfrm>
          <a:prstGeom prst="rect">
            <a:avLst/>
          </a:prstGeom>
          <a:noFill/>
        </p:spPr>
        <p:txBody>
          <a:bodyPr wrap="square" rtlCol="0">
            <a:spAutoFit/>
          </a:bodyPr>
          <a:lstStyle/>
          <a:p>
            <a:r>
              <a:rPr lang="en-US" sz="1200" dirty="0" smtClean="0"/>
              <a:t>Yes</a:t>
            </a:r>
          </a:p>
        </p:txBody>
      </p:sp>
      <p:sp>
        <p:nvSpPr>
          <p:cNvPr id="74" name="Rectangle 73"/>
          <p:cNvSpPr/>
          <p:nvPr/>
        </p:nvSpPr>
        <p:spPr>
          <a:xfrm>
            <a:off x="5434855" y="6917160"/>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TextBox 74"/>
          <p:cNvSpPr txBox="1"/>
          <p:nvPr/>
        </p:nvSpPr>
        <p:spPr>
          <a:xfrm>
            <a:off x="5857721" y="6885182"/>
            <a:ext cx="667159" cy="276999"/>
          </a:xfrm>
          <a:prstGeom prst="rect">
            <a:avLst/>
          </a:prstGeom>
          <a:noFill/>
        </p:spPr>
        <p:txBody>
          <a:bodyPr wrap="square" rtlCol="0">
            <a:spAutoFit/>
          </a:bodyPr>
          <a:lstStyle/>
          <a:p>
            <a:r>
              <a:rPr lang="en-US" sz="1200" dirty="0" smtClean="0"/>
              <a:t>No</a:t>
            </a:r>
          </a:p>
        </p:txBody>
      </p:sp>
      <p:sp>
        <p:nvSpPr>
          <p:cNvPr id="76" name="Rectangle 75"/>
          <p:cNvSpPr/>
          <p:nvPr/>
        </p:nvSpPr>
        <p:spPr>
          <a:xfrm>
            <a:off x="6226782" y="6917986"/>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TextBox 76"/>
          <p:cNvSpPr txBox="1"/>
          <p:nvPr/>
        </p:nvSpPr>
        <p:spPr>
          <a:xfrm>
            <a:off x="5066936" y="7799469"/>
            <a:ext cx="667159" cy="276999"/>
          </a:xfrm>
          <a:prstGeom prst="rect">
            <a:avLst/>
          </a:prstGeom>
          <a:noFill/>
        </p:spPr>
        <p:txBody>
          <a:bodyPr wrap="square" rtlCol="0">
            <a:spAutoFit/>
          </a:bodyPr>
          <a:lstStyle/>
          <a:p>
            <a:r>
              <a:rPr lang="en-US" sz="1200" dirty="0" smtClean="0"/>
              <a:t>Yes</a:t>
            </a:r>
          </a:p>
        </p:txBody>
      </p:sp>
      <p:sp>
        <p:nvSpPr>
          <p:cNvPr id="78" name="Rectangle 77"/>
          <p:cNvSpPr/>
          <p:nvPr/>
        </p:nvSpPr>
        <p:spPr>
          <a:xfrm>
            <a:off x="5435997" y="7832273"/>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5858863" y="7800295"/>
            <a:ext cx="667159" cy="276999"/>
          </a:xfrm>
          <a:prstGeom prst="rect">
            <a:avLst/>
          </a:prstGeom>
          <a:noFill/>
        </p:spPr>
        <p:txBody>
          <a:bodyPr wrap="square" rtlCol="0">
            <a:spAutoFit/>
          </a:bodyPr>
          <a:lstStyle/>
          <a:p>
            <a:r>
              <a:rPr lang="en-US" sz="1200" dirty="0" smtClean="0"/>
              <a:t>No</a:t>
            </a:r>
          </a:p>
        </p:txBody>
      </p:sp>
      <p:sp>
        <p:nvSpPr>
          <p:cNvPr id="80" name="Rectangle 79"/>
          <p:cNvSpPr/>
          <p:nvPr/>
        </p:nvSpPr>
        <p:spPr>
          <a:xfrm>
            <a:off x="6227924" y="7833099"/>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TextBox 80"/>
          <p:cNvSpPr txBox="1"/>
          <p:nvPr/>
        </p:nvSpPr>
        <p:spPr>
          <a:xfrm>
            <a:off x="295146" y="7825920"/>
            <a:ext cx="4875538" cy="276999"/>
          </a:xfrm>
          <a:prstGeom prst="rect">
            <a:avLst/>
          </a:prstGeom>
          <a:noFill/>
        </p:spPr>
        <p:txBody>
          <a:bodyPr wrap="square" rtlCol="0">
            <a:spAutoFit/>
          </a:bodyPr>
          <a:lstStyle/>
          <a:p>
            <a:r>
              <a:rPr lang="en-US" sz="1200" dirty="0" smtClean="0"/>
              <a:t>11.  	Do you smoke?</a:t>
            </a:r>
            <a:endParaRPr lang="en-US" sz="1200" b="1" dirty="0" smtClean="0"/>
          </a:p>
        </p:txBody>
      </p:sp>
      <p:cxnSp>
        <p:nvCxnSpPr>
          <p:cNvPr id="90" name="Straight Connector 89"/>
          <p:cNvCxnSpPr/>
          <p:nvPr/>
        </p:nvCxnSpPr>
        <p:spPr>
          <a:xfrm>
            <a:off x="295146" y="7630270"/>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91" name="TextBox 90"/>
          <p:cNvSpPr txBox="1"/>
          <p:nvPr/>
        </p:nvSpPr>
        <p:spPr>
          <a:xfrm>
            <a:off x="5050143" y="9503629"/>
            <a:ext cx="1497701" cy="307777"/>
          </a:xfrm>
          <a:prstGeom prst="rect">
            <a:avLst/>
          </a:prstGeom>
          <a:noFill/>
        </p:spPr>
        <p:txBody>
          <a:bodyPr wrap="none" rtlCol="0">
            <a:spAutoFit/>
          </a:bodyPr>
          <a:lstStyle/>
          <a:p>
            <a:r>
              <a:rPr lang="en-US" sz="1400" dirty="0" smtClean="0"/>
              <a:t>Please turn over…</a:t>
            </a:r>
            <a:endParaRPr lang="en-US" sz="1400" dirty="0"/>
          </a:p>
        </p:txBody>
      </p:sp>
      <p:sp>
        <p:nvSpPr>
          <p:cNvPr id="92" name="TextBox 91"/>
          <p:cNvSpPr txBox="1"/>
          <p:nvPr/>
        </p:nvSpPr>
        <p:spPr>
          <a:xfrm>
            <a:off x="5078379" y="8628035"/>
            <a:ext cx="667159" cy="276999"/>
          </a:xfrm>
          <a:prstGeom prst="rect">
            <a:avLst/>
          </a:prstGeom>
          <a:noFill/>
        </p:spPr>
        <p:txBody>
          <a:bodyPr wrap="square" rtlCol="0">
            <a:spAutoFit/>
          </a:bodyPr>
          <a:lstStyle/>
          <a:p>
            <a:r>
              <a:rPr lang="en-US" sz="1200" dirty="0" smtClean="0"/>
              <a:t>Yes</a:t>
            </a:r>
          </a:p>
        </p:txBody>
      </p:sp>
      <p:sp>
        <p:nvSpPr>
          <p:cNvPr id="93" name="Rectangle 92"/>
          <p:cNvSpPr/>
          <p:nvPr/>
        </p:nvSpPr>
        <p:spPr>
          <a:xfrm>
            <a:off x="5447440" y="8660839"/>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TextBox 93"/>
          <p:cNvSpPr txBox="1"/>
          <p:nvPr/>
        </p:nvSpPr>
        <p:spPr>
          <a:xfrm>
            <a:off x="5870306" y="8628861"/>
            <a:ext cx="667159" cy="276999"/>
          </a:xfrm>
          <a:prstGeom prst="rect">
            <a:avLst/>
          </a:prstGeom>
          <a:noFill/>
        </p:spPr>
        <p:txBody>
          <a:bodyPr wrap="square" rtlCol="0">
            <a:spAutoFit/>
          </a:bodyPr>
          <a:lstStyle/>
          <a:p>
            <a:r>
              <a:rPr lang="en-US" sz="1200" dirty="0" smtClean="0"/>
              <a:t>No</a:t>
            </a:r>
          </a:p>
        </p:txBody>
      </p:sp>
      <p:sp>
        <p:nvSpPr>
          <p:cNvPr id="95" name="Rectangle 94"/>
          <p:cNvSpPr/>
          <p:nvPr/>
        </p:nvSpPr>
        <p:spPr>
          <a:xfrm>
            <a:off x="6239367" y="8661665"/>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TextBox 95"/>
          <p:cNvSpPr txBox="1"/>
          <p:nvPr/>
        </p:nvSpPr>
        <p:spPr>
          <a:xfrm>
            <a:off x="304467" y="8425778"/>
            <a:ext cx="4875538" cy="646331"/>
          </a:xfrm>
          <a:prstGeom prst="rect">
            <a:avLst/>
          </a:prstGeom>
          <a:noFill/>
        </p:spPr>
        <p:txBody>
          <a:bodyPr wrap="square" rtlCol="0">
            <a:spAutoFit/>
          </a:bodyPr>
          <a:lstStyle/>
          <a:p>
            <a:r>
              <a:rPr lang="en-US" sz="1200" dirty="0" smtClean="0"/>
              <a:t>12.  	</a:t>
            </a:r>
            <a:r>
              <a:rPr lang="en-US" sz="1200" b="1" dirty="0" smtClean="0"/>
              <a:t>Question for male patients</a:t>
            </a:r>
            <a:endParaRPr lang="en-US" sz="1200" dirty="0" smtClean="0"/>
          </a:p>
          <a:p>
            <a:r>
              <a:rPr lang="en-US" sz="1200" b="1" dirty="0" smtClean="0"/>
              <a:t>	</a:t>
            </a:r>
            <a:r>
              <a:rPr lang="en-US" sz="1200" dirty="0" smtClean="0"/>
              <a:t>In the past year, have you experienced any difficulty in achieving or 	maintaining an erection?</a:t>
            </a:r>
            <a:endParaRPr lang="en-US" sz="1200" b="1" dirty="0" smtClean="0"/>
          </a:p>
        </p:txBody>
      </p:sp>
      <p:cxnSp>
        <p:nvCxnSpPr>
          <p:cNvPr id="97" name="Straight Connector 96"/>
          <p:cNvCxnSpPr/>
          <p:nvPr/>
        </p:nvCxnSpPr>
        <p:spPr>
          <a:xfrm>
            <a:off x="268365" y="8321426"/>
            <a:ext cx="6243392" cy="0"/>
          </a:xfrm>
          <a:prstGeom prst="line">
            <a:avLst/>
          </a:prstGeom>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4763450" y="9051110"/>
            <a:ext cx="1696567" cy="276999"/>
          </a:xfrm>
          <a:prstGeom prst="rect">
            <a:avLst/>
          </a:prstGeom>
          <a:noFill/>
        </p:spPr>
        <p:txBody>
          <a:bodyPr wrap="square" rtlCol="0">
            <a:spAutoFit/>
          </a:bodyPr>
          <a:lstStyle/>
          <a:p>
            <a:r>
              <a:rPr lang="en-US" sz="1200" dirty="0" smtClean="0"/>
              <a:t>Prefer not to answer</a:t>
            </a:r>
          </a:p>
        </p:txBody>
      </p:sp>
      <p:sp>
        <p:nvSpPr>
          <p:cNvPr id="83" name="Rectangle 82"/>
          <p:cNvSpPr/>
          <p:nvPr/>
        </p:nvSpPr>
        <p:spPr>
          <a:xfrm>
            <a:off x="6238887" y="9058260"/>
            <a:ext cx="298098" cy="27624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553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304583" y="455765"/>
            <a:ext cx="6243391" cy="1015663"/>
          </a:xfrm>
          <a:prstGeom prst="rect">
            <a:avLst/>
          </a:prstGeom>
          <a:noFill/>
        </p:spPr>
        <p:txBody>
          <a:bodyPr wrap="square" rtlCol="0">
            <a:spAutoFit/>
          </a:bodyPr>
          <a:lstStyle/>
          <a:p>
            <a:r>
              <a:rPr lang="en-US" sz="1200" b="1" dirty="0" smtClean="0"/>
              <a:t>13.	General well-being questions</a:t>
            </a:r>
          </a:p>
          <a:p>
            <a:r>
              <a:rPr lang="en-US" sz="1200" b="1" dirty="0" smtClean="0"/>
              <a:t>	</a:t>
            </a:r>
            <a:r>
              <a:rPr lang="en-US" sz="1200" dirty="0" smtClean="0"/>
              <a:t>Please </a:t>
            </a:r>
            <a:r>
              <a:rPr lang="en-US" sz="1200" b="1" u="sng" dirty="0" smtClean="0"/>
              <a:t>circle</a:t>
            </a:r>
            <a:r>
              <a:rPr lang="en-US" sz="1200" dirty="0" smtClean="0"/>
              <a:t> the number beside the response closest to how you have been feeling in the last 	week for each of the 14 questions.  Don’t think about it for too long – your immediate 	response is best.  </a:t>
            </a:r>
            <a:endParaRPr lang="en-US" sz="1200" dirty="0"/>
          </a:p>
          <a:p>
            <a:r>
              <a:rPr lang="en-US" sz="1200" b="1" dirty="0"/>
              <a:t>	</a:t>
            </a:r>
            <a:endParaRPr lang="en-US" sz="1200" b="1" dirty="0" smtClean="0"/>
          </a:p>
        </p:txBody>
      </p:sp>
      <p:sp>
        <p:nvSpPr>
          <p:cNvPr id="42" name="TextBox 41"/>
          <p:cNvSpPr txBox="1"/>
          <p:nvPr/>
        </p:nvSpPr>
        <p:spPr>
          <a:xfrm>
            <a:off x="304583" y="7561412"/>
            <a:ext cx="6243391" cy="830997"/>
          </a:xfrm>
          <a:prstGeom prst="rect">
            <a:avLst/>
          </a:prstGeom>
          <a:noFill/>
        </p:spPr>
        <p:txBody>
          <a:bodyPr wrap="square" rtlCol="0">
            <a:spAutoFit/>
          </a:bodyPr>
          <a:lstStyle/>
          <a:p>
            <a:r>
              <a:rPr lang="en-US" sz="1200" b="1" dirty="0" smtClean="0"/>
              <a:t>FINALLY…</a:t>
            </a:r>
          </a:p>
          <a:p>
            <a:r>
              <a:rPr lang="en-US" sz="1200" dirty="0" smtClean="0"/>
              <a:t>Here are a selection of topics which people are often keen to discuss in the diabetes clinic.  If you would like to talk about any of these issues, please circle them:  </a:t>
            </a:r>
            <a:endParaRPr lang="en-US" sz="1200" dirty="0"/>
          </a:p>
          <a:p>
            <a:r>
              <a:rPr lang="en-US" sz="1200" b="1" dirty="0"/>
              <a:t>	</a:t>
            </a:r>
            <a:endParaRPr lang="en-US" sz="1200" b="1" dirty="0" smtClean="0"/>
          </a:p>
        </p:txBody>
      </p:sp>
      <p:sp>
        <p:nvSpPr>
          <p:cNvPr id="19" name="TextBox 18"/>
          <p:cNvSpPr txBox="1"/>
          <p:nvPr/>
        </p:nvSpPr>
        <p:spPr>
          <a:xfrm>
            <a:off x="269383" y="8285946"/>
            <a:ext cx="1750393" cy="253916"/>
          </a:xfrm>
          <a:prstGeom prst="rect">
            <a:avLst/>
          </a:prstGeom>
          <a:noFill/>
          <a:ln>
            <a:solidFill>
              <a:schemeClr val="tx1"/>
            </a:solidFill>
          </a:ln>
        </p:spPr>
        <p:txBody>
          <a:bodyPr wrap="none" rtlCol="0">
            <a:spAutoFit/>
          </a:bodyPr>
          <a:lstStyle/>
          <a:p>
            <a:pPr algn="ctr"/>
            <a:r>
              <a:rPr lang="en-US" sz="1050" dirty="0" smtClean="0"/>
              <a:t>Using blood glucose monitor</a:t>
            </a:r>
            <a:endParaRPr lang="en-US" sz="1050" dirty="0"/>
          </a:p>
        </p:txBody>
      </p:sp>
      <p:sp>
        <p:nvSpPr>
          <p:cNvPr id="43" name="TextBox 42"/>
          <p:cNvSpPr txBox="1"/>
          <p:nvPr/>
        </p:nvSpPr>
        <p:spPr>
          <a:xfrm>
            <a:off x="2158604" y="8285946"/>
            <a:ext cx="1919826" cy="253916"/>
          </a:xfrm>
          <a:prstGeom prst="rect">
            <a:avLst/>
          </a:prstGeom>
          <a:noFill/>
          <a:ln>
            <a:solidFill>
              <a:schemeClr val="tx1"/>
            </a:solidFill>
          </a:ln>
        </p:spPr>
        <p:txBody>
          <a:bodyPr wrap="none" rtlCol="0">
            <a:spAutoFit/>
          </a:bodyPr>
          <a:lstStyle/>
          <a:p>
            <a:pPr algn="ctr"/>
            <a:r>
              <a:rPr lang="en-US" sz="1050" dirty="0" smtClean="0"/>
              <a:t>Recording blood glucose results</a:t>
            </a:r>
            <a:endParaRPr lang="en-US" sz="1050" dirty="0"/>
          </a:p>
        </p:txBody>
      </p:sp>
      <p:sp>
        <p:nvSpPr>
          <p:cNvPr id="46" name="TextBox 45"/>
          <p:cNvSpPr txBox="1"/>
          <p:nvPr/>
        </p:nvSpPr>
        <p:spPr>
          <a:xfrm>
            <a:off x="4275678" y="8285946"/>
            <a:ext cx="1086139" cy="253916"/>
          </a:xfrm>
          <a:prstGeom prst="rect">
            <a:avLst/>
          </a:prstGeom>
          <a:noFill/>
          <a:ln>
            <a:solidFill>
              <a:schemeClr val="tx1"/>
            </a:solidFill>
          </a:ln>
        </p:spPr>
        <p:txBody>
          <a:bodyPr wrap="none" rtlCol="0">
            <a:spAutoFit/>
          </a:bodyPr>
          <a:lstStyle/>
          <a:p>
            <a:pPr algn="ctr"/>
            <a:r>
              <a:rPr lang="en-US" sz="1050" dirty="0" smtClean="0"/>
              <a:t>Adjusting insulin</a:t>
            </a:r>
            <a:endParaRPr lang="en-US" sz="1050" dirty="0"/>
          </a:p>
        </p:txBody>
      </p:sp>
      <p:sp>
        <p:nvSpPr>
          <p:cNvPr id="47" name="TextBox 46"/>
          <p:cNvSpPr txBox="1"/>
          <p:nvPr/>
        </p:nvSpPr>
        <p:spPr>
          <a:xfrm>
            <a:off x="5566046" y="8282508"/>
            <a:ext cx="941033" cy="253916"/>
          </a:xfrm>
          <a:prstGeom prst="rect">
            <a:avLst/>
          </a:prstGeom>
          <a:noFill/>
          <a:ln>
            <a:solidFill>
              <a:schemeClr val="tx1"/>
            </a:solidFill>
          </a:ln>
        </p:spPr>
        <p:txBody>
          <a:bodyPr wrap="none" rtlCol="0">
            <a:spAutoFit/>
          </a:bodyPr>
          <a:lstStyle/>
          <a:p>
            <a:pPr algn="ctr"/>
            <a:r>
              <a:rPr lang="en-US" sz="1050" dirty="0" smtClean="0"/>
              <a:t>Injection sites</a:t>
            </a:r>
            <a:endParaRPr lang="en-US" sz="1050" dirty="0"/>
          </a:p>
        </p:txBody>
      </p:sp>
      <p:sp>
        <p:nvSpPr>
          <p:cNvPr id="48" name="TextBox 47"/>
          <p:cNvSpPr txBox="1"/>
          <p:nvPr/>
        </p:nvSpPr>
        <p:spPr>
          <a:xfrm>
            <a:off x="269383" y="8623373"/>
            <a:ext cx="1444664" cy="253916"/>
          </a:xfrm>
          <a:prstGeom prst="rect">
            <a:avLst/>
          </a:prstGeom>
          <a:noFill/>
          <a:ln>
            <a:solidFill>
              <a:schemeClr val="tx1"/>
            </a:solidFill>
          </a:ln>
        </p:spPr>
        <p:txBody>
          <a:bodyPr wrap="none" rtlCol="0">
            <a:spAutoFit/>
          </a:bodyPr>
          <a:lstStyle/>
          <a:p>
            <a:pPr algn="ctr"/>
            <a:r>
              <a:rPr lang="en-US" sz="1050" dirty="0" smtClean="0"/>
              <a:t>Carbohydrate counting</a:t>
            </a:r>
            <a:endParaRPr lang="en-US" sz="1050" dirty="0"/>
          </a:p>
        </p:txBody>
      </p:sp>
      <p:sp>
        <p:nvSpPr>
          <p:cNvPr id="49" name="TextBox 48"/>
          <p:cNvSpPr txBox="1"/>
          <p:nvPr/>
        </p:nvSpPr>
        <p:spPr>
          <a:xfrm>
            <a:off x="1843075" y="8622530"/>
            <a:ext cx="1106587" cy="253916"/>
          </a:xfrm>
          <a:prstGeom prst="rect">
            <a:avLst/>
          </a:prstGeom>
          <a:noFill/>
          <a:ln>
            <a:solidFill>
              <a:schemeClr val="tx1"/>
            </a:solidFill>
          </a:ln>
        </p:spPr>
        <p:txBody>
          <a:bodyPr wrap="none" rtlCol="0">
            <a:spAutoFit/>
          </a:bodyPr>
          <a:lstStyle/>
          <a:p>
            <a:pPr algn="ctr"/>
            <a:r>
              <a:rPr lang="en-US" sz="1050" dirty="0" smtClean="0"/>
              <a:t>Correction doses</a:t>
            </a:r>
            <a:endParaRPr lang="en-US" sz="1050" dirty="0"/>
          </a:p>
        </p:txBody>
      </p:sp>
      <p:sp>
        <p:nvSpPr>
          <p:cNvPr id="50" name="TextBox 49"/>
          <p:cNvSpPr txBox="1"/>
          <p:nvPr/>
        </p:nvSpPr>
        <p:spPr>
          <a:xfrm>
            <a:off x="3102724" y="8623373"/>
            <a:ext cx="1314877" cy="253916"/>
          </a:xfrm>
          <a:prstGeom prst="rect">
            <a:avLst/>
          </a:prstGeom>
          <a:noFill/>
          <a:ln>
            <a:solidFill>
              <a:schemeClr val="tx1"/>
            </a:solidFill>
          </a:ln>
        </p:spPr>
        <p:txBody>
          <a:bodyPr wrap="none" rtlCol="0">
            <a:spAutoFit/>
          </a:bodyPr>
          <a:lstStyle/>
          <a:p>
            <a:pPr algn="ctr"/>
            <a:r>
              <a:rPr lang="en-US" sz="1050" dirty="0" smtClean="0"/>
              <a:t>Repeat prescriptions</a:t>
            </a:r>
            <a:endParaRPr lang="en-US" sz="1050" dirty="0"/>
          </a:p>
        </p:txBody>
      </p:sp>
      <p:sp>
        <p:nvSpPr>
          <p:cNvPr id="51" name="TextBox 50"/>
          <p:cNvSpPr txBox="1"/>
          <p:nvPr/>
        </p:nvSpPr>
        <p:spPr>
          <a:xfrm>
            <a:off x="4535817" y="8622530"/>
            <a:ext cx="1383255" cy="253916"/>
          </a:xfrm>
          <a:prstGeom prst="rect">
            <a:avLst/>
          </a:prstGeom>
          <a:noFill/>
          <a:ln>
            <a:solidFill>
              <a:schemeClr val="tx1"/>
            </a:solidFill>
          </a:ln>
        </p:spPr>
        <p:txBody>
          <a:bodyPr wrap="none" rtlCol="0">
            <a:spAutoFit/>
          </a:bodyPr>
          <a:lstStyle/>
          <a:p>
            <a:pPr algn="ctr"/>
            <a:r>
              <a:rPr lang="en-US" sz="1050" dirty="0" smtClean="0"/>
              <a:t>Getting appointments</a:t>
            </a:r>
            <a:endParaRPr lang="en-US" sz="1050" dirty="0"/>
          </a:p>
        </p:txBody>
      </p:sp>
      <p:sp>
        <p:nvSpPr>
          <p:cNvPr id="52" name="TextBox 51"/>
          <p:cNvSpPr txBox="1"/>
          <p:nvPr/>
        </p:nvSpPr>
        <p:spPr>
          <a:xfrm>
            <a:off x="269383" y="8973218"/>
            <a:ext cx="1535725" cy="253916"/>
          </a:xfrm>
          <a:prstGeom prst="rect">
            <a:avLst/>
          </a:prstGeom>
          <a:noFill/>
          <a:ln>
            <a:solidFill>
              <a:schemeClr val="tx1"/>
            </a:solidFill>
          </a:ln>
        </p:spPr>
        <p:txBody>
          <a:bodyPr wrap="none" rtlCol="0">
            <a:spAutoFit/>
          </a:bodyPr>
          <a:lstStyle/>
          <a:p>
            <a:pPr algn="ctr"/>
            <a:r>
              <a:rPr lang="en-US" sz="1050" dirty="0" smtClean="0"/>
              <a:t>What to do when unwell</a:t>
            </a:r>
            <a:endParaRPr lang="en-US" sz="1050" dirty="0"/>
          </a:p>
        </p:txBody>
      </p:sp>
      <p:sp>
        <p:nvSpPr>
          <p:cNvPr id="53" name="TextBox 52"/>
          <p:cNvSpPr txBox="1"/>
          <p:nvPr/>
        </p:nvSpPr>
        <p:spPr>
          <a:xfrm>
            <a:off x="1953348" y="8973218"/>
            <a:ext cx="410511" cy="253916"/>
          </a:xfrm>
          <a:prstGeom prst="rect">
            <a:avLst/>
          </a:prstGeom>
          <a:noFill/>
          <a:ln>
            <a:solidFill>
              <a:schemeClr val="tx1"/>
            </a:solidFill>
          </a:ln>
        </p:spPr>
        <p:txBody>
          <a:bodyPr wrap="none" rtlCol="0">
            <a:spAutoFit/>
          </a:bodyPr>
          <a:lstStyle/>
          <a:p>
            <a:pPr algn="ctr"/>
            <a:r>
              <a:rPr lang="en-US" sz="1050" dirty="0" smtClean="0"/>
              <a:t>Diet</a:t>
            </a:r>
            <a:endParaRPr lang="en-US" sz="1050" dirty="0"/>
          </a:p>
        </p:txBody>
      </p:sp>
      <p:sp>
        <p:nvSpPr>
          <p:cNvPr id="55" name="TextBox 54"/>
          <p:cNvSpPr txBox="1"/>
          <p:nvPr/>
        </p:nvSpPr>
        <p:spPr>
          <a:xfrm>
            <a:off x="2481337" y="8973218"/>
            <a:ext cx="633507" cy="253916"/>
          </a:xfrm>
          <a:prstGeom prst="rect">
            <a:avLst/>
          </a:prstGeom>
          <a:noFill/>
          <a:ln>
            <a:solidFill>
              <a:schemeClr val="tx1"/>
            </a:solidFill>
          </a:ln>
        </p:spPr>
        <p:txBody>
          <a:bodyPr wrap="none" rtlCol="0">
            <a:spAutoFit/>
          </a:bodyPr>
          <a:lstStyle/>
          <a:p>
            <a:pPr algn="ctr"/>
            <a:r>
              <a:rPr lang="en-US" sz="1050" dirty="0" smtClean="0"/>
              <a:t>Exercise</a:t>
            </a:r>
            <a:endParaRPr lang="en-US" sz="1050" dirty="0"/>
          </a:p>
        </p:txBody>
      </p:sp>
      <p:sp>
        <p:nvSpPr>
          <p:cNvPr id="56" name="TextBox 55"/>
          <p:cNvSpPr txBox="1"/>
          <p:nvPr/>
        </p:nvSpPr>
        <p:spPr>
          <a:xfrm>
            <a:off x="3231976" y="8973218"/>
            <a:ext cx="571199" cy="253916"/>
          </a:xfrm>
          <a:prstGeom prst="rect">
            <a:avLst/>
          </a:prstGeom>
          <a:noFill/>
          <a:ln>
            <a:solidFill>
              <a:schemeClr val="tx1"/>
            </a:solidFill>
          </a:ln>
        </p:spPr>
        <p:txBody>
          <a:bodyPr wrap="none" rtlCol="0">
            <a:spAutoFit/>
          </a:bodyPr>
          <a:lstStyle/>
          <a:p>
            <a:pPr algn="ctr"/>
            <a:r>
              <a:rPr lang="en-US" sz="1050" dirty="0" smtClean="0"/>
              <a:t>Driving</a:t>
            </a:r>
            <a:endParaRPr lang="en-US" sz="1050" dirty="0"/>
          </a:p>
        </p:txBody>
      </p:sp>
      <p:sp>
        <p:nvSpPr>
          <p:cNvPr id="57" name="TextBox 56"/>
          <p:cNvSpPr txBox="1"/>
          <p:nvPr/>
        </p:nvSpPr>
        <p:spPr>
          <a:xfrm>
            <a:off x="3891972" y="8973218"/>
            <a:ext cx="520442" cy="253916"/>
          </a:xfrm>
          <a:prstGeom prst="rect">
            <a:avLst/>
          </a:prstGeom>
          <a:noFill/>
          <a:ln>
            <a:solidFill>
              <a:schemeClr val="tx1"/>
            </a:solidFill>
          </a:ln>
        </p:spPr>
        <p:txBody>
          <a:bodyPr wrap="none" rtlCol="0">
            <a:spAutoFit/>
          </a:bodyPr>
          <a:lstStyle/>
          <a:p>
            <a:pPr algn="ctr"/>
            <a:r>
              <a:rPr lang="en-US" sz="1050" dirty="0" smtClean="0"/>
              <a:t>Travel</a:t>
            </a:r>
            <a:endParaRPr lang="en-US" sz="1050" dirty="0"/>
          </a:p>
        </p:txBody>
      </p:sp>
      <p:sp>
        <p:nvSpPr>
          <p:cNvPr id="58" name="TextBox 57"/>
          <p:cNvSpPr txBox="1"/>
          <p:nvPr/>
        </p:nvSpPr>
        <p:spPr>
          <a:xfrm>
            <a:off x="4558053" y="8973218"/>
            <a:ext cx="595035" cy="253916"/>
          </a:xfrm>
          <a:prstGeom prst="rect">
            <a:avLst/>
          </a:prstGeom>
          <a:noFill/>
          <a:ln>
            <a:solidFill>
              <a:schemeClr val="tx1"/>
            </a:solidFill>
          </a:ln>
        </p:spPr>
        <p:txBody>
          <a:bodyPr wrap="none" rtlCol="0">
            <a:spAutoFit/>
          </a:bodyPr>
          <a:lstStyle/>
          <a:p>
            <a:pPr algn="ctr"/>
            <a:r>
              <a:rPr lang="en-US" sz="1050" dirty="0" smtClean="0"/>
              <a:t>Alcohol</a:t>
            </a:r>
            <a:endParaRPr lang="en-US" sz="1050" dirty="0"/>
          </a:p>
        </p:txBody>
      </p:sp>
      <p:sp>
        <p:nvSpPr>
          <p:cNvPr id="59" name="TextBox 58"/>
          <p:cNvSpPr txBox="1"/>
          <p:nvPr/>
        </p:nvSpPr>
        <p:spPr>
          <a:xfrm>
            <a:off x="5277333" y="8973218"/>
            <a:ext cx="651346" cy="253916"/>
          </a:xfrm>
          <a:prstGeom prst="rect">
            <a:avLst/>
          </a:prstGeom>
          <a:noFill/>
          <a:ln>
            <a:solidFill>
              <a:schemeClr val="tx1"/>
            </a:solidFill>
          </a:ln>
        </p:spPr>
        <p:txBody>
          <a:bodyPr wrap="none" rtlCol="0">
            <a:spAutoFit/>
          </a:bodyPr>
          <a:lstStyle/>
          <a:p>
            <a:pPr algn="ctr"/>
            <a:r>
              <a:rPr lang="en-US" sz="1050" dirty="0" smtClean="0"/>
              <a:t>Smoking</a:t>
            </a:r>
            <a:endParaRPr lang="en-US" sz="1050" dirty="0"/>
          </a:p>
        </p:txBody>
      </p:sp>
      <p:sp>
        <p:nvSpPr>
          <p:cNvPr id="60" name="TextBox 59"/>
          <p:cNvSpPr txBox="1"/>
          <p:nvPr/>
        </p:nvSpPr>
        <p:spPr>
          <a:xfrm>
            <a:off x="6001384" y="8622530"/>
            <a:ext cx="523926" cy="253916"/>
          </a:xfrm>
          <a:prstGeom prst="rect">
            <a:avLst/>
          </a:prstGeom>
          <a:noFill/>
          <a:ln>
            <a:solidFill>
              <a:schemeClr val="tx1"/>
            </a:solidFill>
          </a:ln>
        </p:spPr>
        <p:txBody>
          <a:bodyPr wrap="none" rtlCol="0">
            <a:spAutoFit/>
          </a:bodyPr>
          <a:lstStyle/>
          <a:p>
            <a:pPr algn="ctr"/>
            <a:r>
              <a:rPr lang="en-US" sz="1050" dirty="0" smtClean="0"/>
              <a:t>Hypos</a:t>
            </a:r>
            <a:endParaRPr lang="en-US" sz="1050" dirty="0"/>
          </a:p>
        </p:txBody>
      </p:sp>
      <p:sp>
        <p:nvSpPr>
          <p:cNvPr id="61" name="TextBox 60"/>
          <p:cNvSpPr txBox="1"/>
          <p:nvPr/>
        </p:nvSpPr>
        <p:spPr>
          <a:xfrm>
            <a:off x="269383" y="9330885"/>
            <a:ext cx="1159777" cy="253916"/>
          </a:xfrm>
          <a:prstGeom prst="rect">
            <a:avLst/>
          </a:prstGeom>
          <a:noFill/>
          <a:ln>
            <a:solidFill>
              <a:schemeClr val="tx1"/>
            </a:solidFill>
          </a:ln>
        </p:spPr>
        <p:txBody>
          <a:bodyPr wrap="none" rtlCol="0">
            <a:spAutoFit/>
          </a:bodyPr>
          <a:lstStyle/>
          <a:p>
            <a:pPr algn="ctr"/>
            <a:r>
              <a:rPr lang="en-US" sz="1050" dirty="0" smtClean="0"/>
              <a:t>High blood sugars</a:t>
            </a:r>
            <a:endParaRPr lang="en-US" sz="1050" dirty="0"/>
          </a:p>
        </p:txBody>
      </p:sp>
      <p:sp>
        <p:nvSpPr>
          <p:cNvPr id="62" name="TextBox 61"/>
          <p:cNvSpPr txBox="1"/>
          <p:nvPr/>
        </p:nvSpPr>
        <p:spPr>
          <a:xfrm>
            <a:off x="1571205" y="9330885"/>
            <a:ext cx="543739" cy="253916"/>
          </a:xfrm>
          <a:prstGeom prst="rect">
            <a:avLst/>
          </a:prstGeom>
          <a:noFill/>
          <a:ln>
            <a:solidFill>
              <a:schemeClr val="tx1"/>
            </a:solidFill>
          </a:ln>
        </p:spPr>
        <p:txBody>
          <a:bodyPr wrap="none" rtlCol="0">
            <a:spAutoFit/>
          </a:bodyPr>
          <a:lstStyle/>
          <a:p>
            <a:pPr algn="ctr"/>
            <a:r>
              <a:rPr lang="en-US" sz="1050" dirty="0" smtClean="0"/>
              <a:t>HbA1c</a:t>
            </a:r>
            <a:endParaRPr lang="en-US" sz="1050" dirty="0"/>
          </a:p>
        </p:txBody>
      </p:sp>
      <p:sp>
        <p:nvSpPr>
          <p:cNvPr id="63" name="TextBox 62"/>
          <p:cNvSpPr txBox="1"/>
          <p:nvPr/>
        </p:nvSpPr>
        <p:spPr>
          <a:xfrm>
            <a:off x="2210640" y="9330885"/>
            <a:ext cx="966214" cy="253916"/>
          </a:xfrm>
          <a:prstGeom prst="rect">
            <a:avLst/>
          </a:prstGeom>
          <a:noFill/>
          <a:ln>
            <a:solidFill>
              <a:schemeClr val="tx1"/>
            </a:solidFill>
          </a:ln>
        </p:spPr>
        <p:txBody>
          <a:bodyPr wrap="none" rtlCol="0">
            <a:spAutoFit/>
          </a:bodyPr>
          <a:lstStyle/>
          <a:p>
            <a:pPr algn="ctr"/>
            <a:r>
              <a:rPr lang="en-US" sz="1050" dirty="0" smtClean="0"/>
              <a:t>Contraception</a:t>
            </a:r>
            <a:endParaRPr lang="en-US" sz="1050" dirty="0"/>
          </a:p>
        </p:txBody>
      </p:sp>
      <p:sp>
        <p:nvSpPr>
          <p:cNvPr id="64" name="TextBox 63"/>
          <p:cNvSpPr txBox="1"/>
          <p:nvPr/>
        </p:nvSpPr>
        <p:spPr>
          <a:xfrm>
            <a:off x="3305810" y="9330885"/>
            <a:ext cx="431024" cy="253916"/>
          </a:xfrm>
          <a:prstGeom prst="rect">
            <a:avLst/>
          </a:prstGeom>
          <a:noFill/>
          <a:ln>
            <a:solidFill>
              <a:schemeClr val="tx1"/>
            </a:solidFill>
          </a:ln>
        </p:spPr>
        <p:txBody>
          <a:bodyPr wrap="none" rtlCol="0">
            <a:spAutoFit/>
          </a:bodyPr>
          <a:lstStyle/>
          <a:p>
            <a:pPr algn="ctr"/>
            <a:r>
              <a:rPr lang="en-US" sz="1050" dirty="0" smtClean="0"/>
              <a:t>Eyes</a:t>
            </a:r>
            <a:endParaRPr lang="en-US" sz="1050" dirty="0"/>
          </a:p>
        </p:txBody>
      </p:sp>
      <p:sp>
        <p:nvSpPr>
          <p:cNvPr id="65" name="TextBox 64"/>
          <p:cNvSpPr txBox="1"/>
          <p:nvPr/>
        </p:nvSpPr>
        <p:spPr>
          <a:xfrm>
            <a:off x="3846135" y="9330885"/>
            <a:ext cx="607624" cy="253916"/>
          </a:xfrm>
          <a:prstGeom prst="rect">
            <a:avLst/>
          </a:prstGeom>
          <a:noFill/>
          <a:ln>
            <a:solidFill>
              <a:schemeClr val="tx1"/>
            </a:solidFill>
          </a:ln>
        </p:spPr>
        <p:txBody>
          <a:bodyPr wrap="none" rtlCol="0">
            <a:spAutoFit/>
          </a:bodyPr>
          <a:lstStyle/>
          <a:p>
            <a:pPr algn="ctr"/>
            <a:r>
              <a:rPr lang="en-US" sz="1050" dirty="0" smtClean="0"/>
              <a:t>Kidneys</a:t>
            </a:r>
            <a:endParaRPr lang="en-US" sz="1050" dirty="0"/>
          </a:p>
        </p:txBody>
      </p:sp>
      <p:sp>
        <p:nvSpPr>
          <p:cNvPr id="66" name="TextBox 65"/>
          <p:cNvSpPr txBox="1"/>
          <p:nvPr/>
        </p:nvSpPr>
        <p:spPr>
          <a:xfrm>
            <a:off x="4559331" y="9330885"/>
            <a:ext cx="1006715" cy="253916"/>
          </a:xfrm>
          <a:prstGeom prst="rect">
            <a:avLst/>
          </a:prstGeom>
          <a:noFill/>
          <a:ln>
            <a:solidFill>
              <a:schemeClr val="tx1"/>
            </a:solidFill>
          </a:ln>
        </p:spPr>
        <p:txBody>
          <a:bodyPr wrap="none" rtlCol="0">
            <a:spAutoFit/>
          </a:bodyPr>
          <a:lstStyle/>
          <a:p>
            <a:pPr algn="ctr"/>
            <a:r>
              <a:rPr lang="en-US" sz="1050" dirty="0" smtClean="0"/>
              <a:t>Blood pressure</a:t>
            </a:r>
            <a:endParaRPr lang="en-US" sz="1050" dirty="0"/>
          </a:p>
        </p:txBody>
      </p:sp>
      <p:sp>
        <p:nvSpPr>
          <p:cNvPr id="67" name="TextBox 66"/>
          <p:cNvSpPr txBox="1"/>
          <p:nvPr/>
        </p:nvSpPr>
        <p:spPr>
          <a:xfrm>
            <a:off x="6096069" y="8973218"/>
            <a:ext cx="425633" cy="253916"/>
          </a:xfrm>
          <a:prstGeom prst="rect">
            <a:avLst/>
          </a:prstGeom>
          <a:noFill/>
          <a:ln>
            <a:solidFill>
              <a:schemeClr val="tx1"/>
            </a:solidFill>
          </a:ln>
        </p:spPr>
        <p:txBody>
          <a:bodyPr wrap="none" rtlCol="0">
            <a:spAutoFit/>
          </a:bodyPr>
          <a:lstStyle/>
          <a:p>
            <a:pPr algn="ctr"/>
            <a:r>
              <a:rPr lang="en-US" sz="1050" dirty="0" smtClean="0"/>
              <a:t>Feet</a:t>
            </a:r>
            <a:endParaRPr lang="en-US" sz="1050" dirty="0"/>
          </a:p>
        </p:txBody>
      </p:sp>
      <p:sp>
        <p:nvSpPr>
          <p:cNvPr id="68" name="TextBox 67"/>
          <p:cNvSpPr txBox="1"/>
          <p:nvPr/>
        </p:nvSpPr>
        <p:spPr>
          <a:xfrm>
            <a:off x="5715576" y="9330885"/>
            <a:ext cx="809734" cy="253916"/>
          </a:xfrm>
          <a:prstGeom prst="rect">
            <a:avLst/>
          </a:prstGeom>
          <a:noFill/>
          <a:ln>
            <a:solidFill>
              <a:schemeClr val="tx1"/>
            </a:solidFill>
          </a:ln>
        </p:spPr>
        <p:txBody>
          <a:bodyPr wrap="none" rtlCol="0">
            <a:spAutoFit/>
          </a:bodyPr>
          <a:lstStyle/>
          <a:p>
            <a:pPr algn="ctr"/>
            <a:r>
              <a:rPr lang="en-US" sz="1050" dirty="0" smtClean="0"/>
              <a:t>Cholesterol</a:t>
            </a:r>
            <a:endParaRPr lang="en-US" sz="1050" dirty="0"/>
          </a:p>
        </p:txBody>
      </p:sp>
      <p:pic>
        <p:nvPicPr>
          <p:cNvPr id="2" name="Picture 1"/>
          <p:cNvPicPr>
            <a:picLocks noChangeAspect="1"/>
          </p:cNvPicPr>
          <p:nvPr/>
        </p:nvPicPr>
        <p:blipFill>
          <a:blip r:embed="rId2"/>
          <a:stretch>
            <a:fillRect/>
          </a:stretch>
        </p:blipFill>
        <p:spPr>
          <a:xfrm>
            <a:off x="687538" y="1330319"/>
            <a:ext cx="2618272" cy="6117026"/>
          </a:xfrm>
          <a:prstGeom prst="rect">
            <a:avLst/>
          </a:prstGeom>
        </p:spPr>
      </p:pic>
      <p:pic>
        <p:nvPicPr>
          <p:cNvPr id="4" name="Picture 3"/>
          <p:cNvPicPr>
            <a:picLocks noChangeAspect="1"/>
          </p:cNvPicPr>
          <p:nvPr/>
        </p:nvPicPr>
        <p:blipFill>
          <a:blip r:embed="rId3"/>
          <a:stretch>
            <a:fillRect/>
          </a:stretch>
        </p:blipFill>
        <p:spPr>
          <a:xfrm>
            <a:off x="3779093" y="1330319"/>
            <a:ext cx="2768881" cy="6117026"/>
          </a:xfrm>
          <a:prstGeom prst="rect">
            <a:avLst/>
          </a:prstGeom>
        </p:spPr>
      </p:pic>
    </p:spTree>
    <p:extLst>
      <p:ext uri="{BB962C8B-B14F-4D97-AF65-F5344CB8AC3E}">
        <p14:creationId xmlns:p14="http://schemas.microsoft.com/office/powerpoint/2010/main" val="37014445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TotalTime>
  <Words>804</Words>
  <Application>Microsoft Macintosh PowerPoint</Application>
  <PresentationFormat>A4 Paper (210x297 mm)</PresentationFormat>
  <Paragraphs>163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Fraser Gibb</dc:creator>
  <cp:lastModifiedBy>Fraser Gibb</cp:lastModifiedBy>
  <cp:revision>24</cp:revision>
  <dcterms:created xsi:type="dcterms:W3CDTF">2014-11-27T21:48:13Z</dcterms:created>
  <dcterms:modified xsi:type="dcterms:W3CDTF">2014-12-03T23:15:33Z</dcterms:modified>
</cp:coreProperties>
</file>