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61" r:id="rId4"/>
    <p:sldId id="26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8"/>
  </p:normalViewPr>
  <p:slideViewPr>
    <p:cSldViewPr snapToGrid="0" snapToObjects="1">
      <p:cViewPr varScale="1">
        <p:scale>
          <a:sx n="81" d="100"/>
          <a:sy n="81" d="100"/>
        </p:scale>
        <p:origin x="3104" y="176"/>
      </p:cViewPr>
      <p:guideLst>
        <p:guide orient="horz" pos="3120"/>
        <p:guide pos="216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C34C9-3885-A845-B632-9B21630C1B06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9578-0069-EB4C-B46B-E565DBC93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2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69578-0069-EB4C-B46B-E565DBC936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8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69578-0069-EB4C-B46B-E565DBC936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9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69578-0069-EB4C-B46B-E565DBC936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64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69578-0069-EB4C-B46B-E565DBC936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3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3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8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5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AC44-A5B5-F046-A36A-85587E9CD412}" type="datetimeFigureOut">
              <a:rPr lang="en-US" smtClean="0"/>
              <a:pPr/>
              <a:t>4/28/23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ADA1-A206-6148-8D7B-B34B188F3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0BA5FE4-05F9-788D-2C16-65009A5A80F7}"/>
              </a:ext>
            </a:extLst>
          </p:cNvPr>
          <p:cNvSpPr/>
          <p:nvPr/>
        </p:nvSpPr>
        <p:spPr>
          <a:xfrm rot="5400000">
            <a:off x="0" y="-11399"/>
            <a:ext cx="1875462" cy="1875462"/>
          </a:xfrm>
          <a:prstGeom prst="rtTriangle">
            <a:avLst/>
          </a:prstGeom>
          <a:solidFill>
            <a:schemeClr val="accent1">
              <a:lumMod val="75000"/>
              <a:alpha val="33444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94" y="204828"/>
            <a:ext cx="1720902" cy="80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1351" y="1710174"/>
            <a:ext cx="4765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What would you like to talk about during your appointment?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6251" y="1182528"/>
            <a:ext cx="227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Date: _____________________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3470" y="1689028"/>
            <a:ext cx="6243391" cy="1888744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795828" y="6981005"/>
            <a:ext cx="1472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89789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www.edinburghdiabetes.com</a:t>
            </a:r>
            <a:endParaRPr lang="en-US" sz="1200" dirty="0">
              <a:solidFill>
                <a:srgbClr val="376092"/>
              </a:solidFill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E76E9D-6417-BE1F-F1AE-9F4819FF9E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91" y="1857182"/>
            <a:ext cx="1080948" cy="1080948"/>
          </a:xfrm>
          <a:prstGeom prst="rect">
            <a:avLst/>
          </a:prstGeom>
        </p:spPr>
      </p:pic>
      <p:pic>
        <p:nvPicPr>
          <p:cNvPr id="16" name="Picture 15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2F9A53AE-9725-CA5A-A0D4-D0C60B1A3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505" y="3712616"/>
            <a:ext cx="1244605" cy="7888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D23FF2-3881-EC6E-1CFA-E0CB7942D6A7}"/>
              </a:ext>
            </a:extLst>
          </p:cNvPr>
          <p:cNvSpPr/>
          <p:nvPr/>
        </p:nvSpPr>
        <p:spPr>
          <a:xfrm>
            <a:off x="307304" y="420742"/>
            <a:ext cx="2270501" cy="107345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195206-16CE-6E37-A55A-3220B1811553}"/>
              </a:ext>
            </a:extLst>
          </p:cNvPr>
          <p:cNvSpPr txBox="1"/>
          <p:nvPr/>
        </p:nvSpPr>
        <p:spPr>
          <a:xfrm>
            <a:off x="313613" y="3955968"/>
            <a:ext cx="6243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Hypoglycaemia</a:t>
            </a:r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(low glucose)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1278FE-AB82-0249-33EF-D58BA268A623}"/>
              </a:ext>
            </a:extLst>
          </p:cNvPr>
          <p:cNvSpPr/>
          <p:nvPr/>
        </p:nvSpPr>
        <p:spPr>
          <a:xfrm>
            <a:off x="303784" y="3687348"/>
            <a:ext cx="6243391" cy="440862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69CDFE-D16D-F692-7421-0F592192A9B1}"/>
              </a:ext>
            </a:extLst>
          </p:cNvPr>
          <p:cNvSpPr txBox="1"/>
          <p:nvPr/>
        </p:nvSpPr>
        <p:spPr>
          <a:xfrm>
            <a:off x="341130" y="4505387"/>
            <a:ext cx="624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How low does your blood sugar need to go before you typically feel symptoms?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7556E4-8FEF-F8F3-12F9-9CC42061037D}"/>
              </a:ext>
            </a:extLst>
          </p:cNvPr>
          <p:cNvSpPr txBox="1"/>
          <p:nvPr/>
        </p:nvSpPr>
        <p:spPr>
          <a:xfrm>
            <a:off x="1208387" y="4894445"/>
            <a:ext cx="4201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	1.5	2.0	2.5	3.0	3.5	4.0	4.5	5.0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CBA99B5-BB10-D14B-68F5-39D7FAE5FA0D}"/>
              </a:ext>
            </a:extLst>
          </p:cNvPr>
          <p:cNvSpPr txBox="1"/>
          <p:nvPr/>
        </p:nvSpPr>
        <p:spPr>
          <a:xfrm>
            <a:off x="605719" y="4819346"/>
            <a:ext cx="1115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never get symptoms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4289EC-7884-9B18-0882-7DE086C03DEF}"/>
              </a:ext>
            </a:extLst>
          </p:cNvPr>
          <p:cNvSpPr txBox="1"/>
          <p:nvPr/>
        </p:nvSpPr>
        <p:spPr>
          <a:xfrm>
            <a:off x="5151210" y="4819346"/>
            <a:ext cx="1115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higher </a:t>
            </a:r>
          </a:p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than 5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623955F-1570-8D4B-FA00-E9021C55032A}"/>
              </a:ext>
            </a:extLst>
          </p:cNvPr>
          <p:cNvCxnSpPr>
            <a:cxnSpLocks/>
          </p:cNvCxnSpPr>
          <p:nvPr/>
        </p:nvCxnSpPr>
        <p:spPr>
          <a:xfrm>
            <a:off x="1084568" y="5406724"/>
            <a:ext cx="47510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B48A8A5-6FF2-D5EC-01F1-6F9A252B0C15}"/>
              </a:ext>
            </a:extLst>
          </p:cNvPr>
          <p:cNvCxnSpPr>
            <a:cxnSpLocks/>
          </p:cNvCxnSpPr>
          <p:nvPr/>
        </p:nvCxnSpPr>
        <p:spPr>
          <a:xfrm>
            <a:off x="1212198" y="5313150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0787A0F-8DB6-541B-6E42-8E59BF2E5F50}"/>
              </a:ext>
            </a:extLst>
          </p:cNvPr>
          <p:cNvCxnSpPr>
            <a:cxnSpLocks/>
          </p:cNvCxnSpPr>
          <p:nvPr/>
        </p:nvCxnSpPr>
        <p:spPr>
          <a:xfrm>
            <a:off x="1870521" y="5313150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FBF6C5D-E2AE-C50B-18F1-9836E68945D8}"/>
              </a:ext>
            </a:extLst>
          </p:cNvPr>
          <p:cNvCxnSpPr>
            <a:cxnSpLocks/>
          </p:cNvCxnSpPr>
          <p:nvPr/>
        </p:nvCxnSpPr>
        <p:spPr>
          <a:xfrm>
            <a:off x="2341500" y="5315089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7F62E0-090A-E71A-1785-4CE8AC2D50EC}"/>
              </a:ext>
            </a:extLst>
          </p:cNvPr>
          <p:cNvCxnSpPr>
            <a:cxnSpLocks/>
          </p:cNvCxnSpPr>
          <p:nvPr/>
        </p:nvCxnSpPr>
        <p:spPr>
          <a:xfrm>
            <a:off x="2792090" y="5311857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B2168DB7-4750-0AAB-4460-BB748DA63D6A}"/>
              </a:ext>
            </a:extLst>
          </p:cNvPr>
          <p:cNvCxnSpPr>
            <a:cxnSpLocks/>
          </p:cNvCxnSpPr>
          <p:nvPr/>
        </p:nvCxnSpPr>
        <p:spPr>
          <a:xfrm>
            <a:off x="3234704" y="5311856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A8293FA-5F3C-C7B3-3D7D-6B8EF5AA4280}"/>
              </a:ext>
            </a:extLst>
          </p:cNvPr>
          <p:cNvCxnSpPr>
            <a:cxnSpLocks/>
          </p:cNvCxnSpPr>
          <p:nvPr/>
        </p:nvCxnSpPr>
        <p:spPr>
          <a:xfrm>
            <a:off x="3703479" y="5311856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46D26DC-8053-8689-8A09-485F375A7202}"/>
              </a:ext>
            </a:extLst>
          </p:cNvPr>
          <p:cNvCxnSpPr>
            <a:cxnSpLocks/>
          </p:cNvCxnSpPr>
          <p:nvPr/>
        </p:nvCxnSpPr>
        <p:spPr>
          <a:xfrm>
            <a:off x="4156821" y="5311855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1297733-CBB1-8F85-881C-7C545A935703}"/>
              </a:ext>
            </a:extLst>
          </p:cNvPr>
          <p:cNvCxnSpPr>
            <a:cxnSpLocks/>
          </p:cNvCxnSpPr>
          <p:nvPr/>
        </p:nvCxnSpPr>
        <p:spPr>
          <a:xfrm>
            <a:off x="4602446" y="5311854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6A39D84-636F-771B-0C54-543AB96CD78A}"/>
              </a:ext>
            </a:extLst>
          </p:cNvPr>
          <p:cNvCxnSpPr>
            <a:cxnSpLocks/>
          </p:cNvCxnSpPr>
          <p:nvPr/>
        </p:nvCxnSpPr>
        <p:spPr>
          <a:xfrm>
            <a:off x="5078937" y="5311853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CB4F7D5-CDA2-F265-4425-6A9E1AE3955E}"/>
              </a:ext>
            </a:extLst>
          </p:cNvPr>
          <p:cNvCxnSpPr>
            <a:cxnSpLocks/>
          </p:cNvCxnSpPr>
          <p:nvPr/>
        </p:nvCxnSpPr>
        <p:spPr>
          <a:xfrm>
            <a:off x="5705531" y="5311716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F27824E-2522-E07E-0A13-DAD204F9329A}"/>
              </a:ext>
            </a:extLst>
          </p:cNvPr>
          <p:cNvSpPr txBox="1"/>
          <p:nvPr/>
        </p:nvSpPr>
        <p:spPr>
          <a:xfrm>
            <a:off x="313613" y="5747972"/>
            <a:ext cx="624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Do you know when your hypos are commencing (circle a number from 1 to 7)?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7747DA0-F8B4-E402-0667-6023910274F2}"/>
              </a:ext>
            </a:extLst>
          </p:cNvPr>
          <p:cNvSpPr txBox="1"/>
          <p:nvPr/>
        </p:nvSpPr>
        <p:spPr>
          <a:xfrm>
            <a:off x="341129" y="6137030"/>
            <a:ext cx="621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1		2		3		4		5		6		7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738E675-F2DB-7F78-1870-D8F4BEB33967}"/>
              </a:ext>
            </a:extLst>
          </p:cNvPr>
          <p:cNvSpPr txBox="1"/>
          <p:nvPr/>
        </p:nvSpPr>
        <p:spPr>
          <a:xfrm>
            <a:off x="5835581" y="6357252"/>
            <a:ext cx="50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Never aware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4025DD8-0AF7-71A3-5C77-12B518D15B03}"/>
              </a:ext>
            </a:extLst>
          </p:cNvPr>
          <p:cNvSpPr txBox="1"/>
          <p:nvPr/>
        </p:nvSpPr>
        <p:spPr>
          <a:xfrm>
            <a:off x="584941" y="6366530"/>
            <a:ext cx="62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Always aware</a:t>
            </a:r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CA08254E-11C1-B211-8A6E-C30E5E04A9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63" y="7003258"/>
            <a:ext cx="648902" cy="648902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D895F96A-56B9-4C7E-584C-113E547A7825}"/>
              </a:ext>
            </a:extLst>
          </p:cNvPr>
          <p:cNvSpPr txBox="1"/>
          <p:nvPr/>
        </p:nvSpPr>
        <p:spPr>
          <a:xfrm>
            <a:off x="1077476" y="6926132"/>
            <a:ext cx="5363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Severe </a:t>
            </a:r>
            <a:r>
              <a:rPr lang="en-US" sz="1400" b="1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hypoglycaemia</a:t>
            </a:r>
            <a:endParaRPr lang="en-US" sz="1400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  <a:p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Have you had any episodes of </a:t>
            </a:r>
            <a:r>
              <a:rPr lang="en-US" sz="14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hypoglycaemia</a:t>
            </a:r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where </a:t>
            </a:r>
            <a:r>
              <a:rPr lang="en-US" sz="1400" u="sng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someone else </a:t>
            </a:r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had to treat you since your last clinic appointment?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5CFBB74-E7FA-12B7-8457-D706ED2EC927}"/>
              </a:ext>
            </a:extLst>
          </p:cNvPr>
          <p:cNvSpPr txBox="1"/>
          <p:nvPr/>
        </p:nvSpPr>
        <p:spPr>
          <a:xfrm>
            <a:off x="441191" y="7741922"/>
            <a:ext cx="621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	No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0775550-9408-D3A9-C223-3BB9B018297F}"/>
              </a:ext>
            </a:extLst>
          </p:cNvPr>
          <p:cNvCxnSpPr>
            <a:cxnSpLocks/>
          </p:cNvCxnSpPr>
          <p:nvPr/>
        </p:nvCxnSpPr>
        <p:spPr>
          <a:xfrm>
            <a:off x="341129" y="5658346"/>
            <a:ext cx="624339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74F91A1-95E3-C8F6-1B09-6451C9956A75}"/>
              </a:ext>
            </a:extLst>
          </p:cNvPr>
          <p:cNvCxnSpPr>
            <a:cxnSpLocks/>
          </p:cNvCxnSpPr>
          <p:nvPr/>
        </p:nvCxnSpPr>
        <p:spPr>
          <a:xfrm>
            <a:off x="341129" y="6873538"/>
            <a:ext cx="624339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A1B3906-3315-1CA8-5FD2-D63B57CEE7E7}"/>
              </a:ext>
            </a:extLst>
          </p:cNvPr>
          <p:cNvSpPr/>
          <p:nvPr/>
        </p:nvSpPr>
        <p:spPr>
          <a:xfrm>
            <a:off x="303470" y="8223805"/>
            <a:ext cx="6243391" cy="146231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149" name="Picture 148">
            <a:extLst>
              <a:ext uri="{FF2B5EF4-FFF2-40B4-BE49-F238E27FC236}">
                <a16:creationId xmlns:a16="http://schemas.microsoft.com/office/drawing/2014/main" id="{4BAD212E-2FDD-CAF9-1A1B-96902CF233B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316" t="23840" r="11080" b="26718"/>
          <a:stretch/>
        </p:blipFill>
        <p:spPr>
          <a:xfrm>
            <a:off x="367765" y="8586084"/>
            <a:ext cx="1036978" cy="728373"/>
          </a:xfrm>
          <a:prstGeom prst="rect">
            <a:avLst/>
          </a:prstGeom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CDCDE914-F703-FFB3-3858-FCDBAE874745}"/>
              </a:ext>
            </a:extLst>
          </p:cNvPr>
          <p:cNvSpPr txBox="1"/>
          <p:nvPr/>
        </p:nvSpPr>
        <p:spPr>
          <a:xfrm>
            <a:off x="1404578" y="8266837"/>
            <a:ext cx="50826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Driving</a:t>
            </a: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Can you confirm that (</a:t>
            </a:r>
            <a:r>
              <a:rPr lang="en-US" sz="12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</a:t>
            </a:r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) you ensure your glucose level is above 5mM before driving; (ii) you keep short-acting carbohydrate and a means of measuring glucose levels in your car; (iii) if your glucose level falls below 4mM, you stop driving until glucose has been above 5mM for more than 45 minutes?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3EE27DF-F1E8-9C6F-2D19-E496F5E0A40D}"/>
              </a:ext>
            </a:extLst>
          </p:cNvPr>
          <p:cNvSpPr txBox="1"/>
          <p:nvPr/>
        </p:nvSpPr>
        <p:spPr>
          <a:xfrm>
            <a:off x="317227" y="9315637"/>
            <a:ext cx="621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	No			I do not drive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4468B-E4C1-97AD-286E-912A7D0BB23E}"/>
              </a:ext>
            </a:extLst>
          </p:cNvPr>
          <p:cNvSpPr txBox="1"/>
          <p:nvPr/>
        </p:nvSpPr>
        <p:spPr>
          <a:xfrm>
            <a:off x="2980208" y="9679186"/>
            <a:ext cx="6215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Please turn over…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42BA19-F019-9982-2895-64B01A0EF574}"/>
              </a:ext>
            </a:extLst>
          </p:cNvPr>
          <p:cNvSpPr txBox="1"/>
          <p:nvPr/>
        </p:nvSpPr>
        <p:spPr>
          <a:xfrm>
            <a:off x="-36213" y="8508"/>
            <a:ext cx="227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3D4CA1-B2D3-6E88-4C57-71D732CFCE07}"/>
              </a:ext>
            </a:extLst>
          </p:cNvPr>
          <p:cNvSpPr txBox="1"/>
          <p:nvPr/>
        </p:nvSpPr>
        <p:spPr>
          <a:xfrm>
            <a:off x="427505" y="2917173"/>
            <a:ext cx="1130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Some common topics are listed at the bottom of the next page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E752CE-84F6-B0F5-9264-5FE8CEB7089D}"/>
              </a:ext>
            </a:extLst>
          </p:cNvPr>
          <p:cNvSpPr/>
          <p:nvPr/>
        </p:nvSpPr>
        <p:spPr>
          <a:xfrm>
            <a:off x="632744" y="6052176"/>
            <a:ext cx="5654659" cy="122557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69736-06D4-A8EF-0917-3DAACF61F3EE}"/>
              </a:ext>
            </a:extLst>
          </p:cNvPr>
          <p:cNvSpPr txBox="1"/>
          <p:nvPr/>
        </p:nvSpPr>
        <p:spPr>
          <a:xfrm>
            <a:off x="307304" y="426875"/>
            <a:ext cx="227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CHI label here or name: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1FA055-F322-8F6D-9E72-E95F4ABF6176}"/>
              </a:ext>
            </a:extLst>
          </p:cNvPr>
          <p:cNvSpPr txBox="1"/>
          <p:nvPr/>
        </p:nvSpPr>
        <p:spPr>
          <a:xfrm>
            <a:off x="-18369" y="9708143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364343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F3E705FB-2DD4-B235-64EB-CB37BBAEE5C4}"/>
              </a:ext>
            </a:extLst>
          </p:cNvPr>
          <p:cNvSpPr/>
          <p:nvPr/>
        </p:nvSpPr>
        <p:spPr>
          <a:xfrm rot="16200000" flipH="1">
            <a:off x="4998689" y="4756"/>
            <a:ext cx="1875462" cy="1875462"/>
          </a:xfrm>
          <a:prstGeom prst="rtTriangle">
            <a:avLst/>
          </a:prstGeom>
          <a:solidFill>
            <a:schemeClr val="accent1">
              <a:lumMod val="75000"/>
              <a:alpha val="33444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1278FE-AB82-0249-33EF-D58BA268A623}"/>
              </a:ext>
            </a:extLst>
          </p:cNvPr>
          <p:cNvSpPr/>
          <p:nvPr/>
        </p:nvSpPr>
        <p:spPr>
          <a:xfrm>
            <a:off x="307304" y="544372"/>
            <a:ext cx="6243391" cy="324976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153" name="Picture 152">
            <a:extLst>
              <a:ext uri="{FF2B5EF4-FFF2-40B4-BE49-F238E27FC236}">
                <a16:creationId xmlns:a16="http://schemas.microsoft.com/office/drawing/2014/main" id="{822F3B19-6C2B-0528-4D32-61A3EB38C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39" y="600283"/>
            <a:ext cx="1133827" cy="947003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2795828" y="6981005"/>
            <a:ext cx="1472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89789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www.edinburghdiabetes.com</a:t>
            </a:r>
            <a:endParaRPr lang="en-US" sz="1200" dirty="0">
              <a:solidFill>
                <a:srgbClr val="376092"/>
              </a:solidFill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195206-16CE-6E37-A55A-3220B1811553}"/>
              </a:ext>
            </a:extLst>
          </p:cNvPr>
          <p:cNvSpPr txBox="1"/>
          <p:nvPr/>
        </p:nvSpPr>
        <p:spPr>
          <a:xfrm>
            <a:off x="1505366" y="609202"/>
            <a:ext cx="5045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Wellbeing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69CDFE-D16D-F692-7421-0F592192A9B1}"/>
              </a:ext>
            </a:extLst>
          </p:cNvPr>
          <p:cNvSpPr txBox="1"/>
          <p:nvPr/>
        </p:nvSpPr>
        <p:spPr>
          <a:xfrm>
            <a:off x="1569601" y="851289"/>
            <a:ext cx="4981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Over the </a:t>
            </a:r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last 2 weeks</a:t>
            </a:r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, how often have you been bothered by the following problems? (tick a box for each item)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F4A54A9-755F-0DEB-FEEF-3A9F65A232D6}"/>
              </a:ext>
            </a:extLst>
          </p:cNvPr>
          <p:cNvSpPr/>
          <p:nvPr/>
        </p:nvSpPr>
        <p:spPr>
          <a:xfrm>
            <a:off x="3156408" y="1377737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1CB3D57-2220-AC88-AEB0-41CF830632FD}"/>
              </a:ext>
            </a:extLst>
          </p:cNvPr>
          <p:cNvSpPr/>
          <p:nvPr/>
        </p:nvSpPr>
        <p:spPr>
          <a:xfrm>
            <a:off x="3962746" y="1377737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CC2403B-3460-8884-2B76-3F0E6C469348}"/>
              </a:ext>
            </a:extLst>
          </p:cNvPr>
          <p:cNvSpPr/>
          <p:nvPr/>
        </p:nvSpPr>
        <p:spPr>
          <a:xfrm>
            <a:off x="4769084" y="1377737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CE75D37-6000-0B52-50E5-B497D69BF6EC}"/>
              </a:ext>
            </a:extLst>
          </p:cNvPr>
          <p:cNvSpPr/>
          <p:nvPr/>
        </p:nvSpPr>
        <p:spPr>
          <a:xfrm>
            <a:off x="5575422" y="1377737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0AF45D0-94FE-229C-E492-8331D4CE46AF}"/>
              </a:ext>
            </a:extLst>
          </p:cNvPr>
          <p:cNvSpPr txBox="1"/>
          <p:nvPr/>
        </p:nvSpPr>
        <p:spPr>
          <a:xfrm>
            <a:off x="361098" y="2110181"/>
            <a:ext cx="2463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Feeling nervous, anxious or on edge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77DE3CC-A7C3-FDBA-E641-68059845A554}"/>
              </a:ext>
            </a:extLst>
          </p:cNvPr>
          <p:cNvSpPr txBox="1"/>
          <p:nvPr/>
        </p:nvSpPr>
        <p:spPr>
          <a:xfrm>
            <a:off x="3146577" y="1674273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Not at all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6C74574-9063-F5C6-458B-E07B86EC97C3}"/>
              </a:ext>
            </a:extLst>
          </p:cNvPr>
          <p:cNvSpPr txBox="1"/>
          <p:nvPr/>
        </p:nvSpPr>
        <p:spPr>
          <a:xfrm>
            <a:off x="3967850" y="1520410"/>
            <a:ext cx="74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Several days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BEAFABE-C773-561F-53A2-C9223A7A5B47}"/>
              </a:ext>
            </a:extLst>
          </p:cNvPr>
          <p:cNvSpPr txBox="1"/>
          <p:nvPr/>
        </p:nvSpPr>
        <p:spPr>
          <a:xfrm>
            <a:off x="4731738" y="1390269"/>
            <a:ext cx="7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More than half the days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B69B200-DDD6-FB71-C625-FC009047852C}"/>
              </a:ext>
            </a:extLst>
          </p:cNvPr>
          <p:cNvSpPr txBox="1"/>
          <p:nvPr/>
        </p:nvSpPr>
        <p:spPr>
          <a:xfrm>
            <a:off x="5532972" y="1390269"/>
            <a:ext cx="7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Nearly every day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751A0EA-B6AD-4307-0E0F-FDFCDF3B3D8E}"/>
              </a:ext>
            </a:extLst>
          </p:cNvPr>
          <p:cNvSpPr/>
          <p:nvPr/>
        </p:nvSpPr>
        <p:spPr>
          <a:xfrm>
            <a:off x="371539" y="2076454"/>
            <a:ext cx="27182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EFA3AE9-0022-CE81-D96A-49464C218141}"/>
              </a:ext>
            </a:extLst>
          </p:cNvPr>
          <p:cNvSpPr/>
          <p:nvPr/>
        </p:nvSpPr>
        <p:spPr>
          <a:xfrm>
            <a:off x="3156408" y="2076056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EA3AEB7-CF18-227E-43DC-269CC59F8B60}"/>
              </a:ext>
            </a:extLst>
          </p:cNvPr>
          <p:cNvSpPr/>
          <p:nvPr/>
        </p:nvSpPr>
        <p:spPr>
          <a:xfrm>
            <a:off x="3962746" y="2076056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30FDAED-9AB4-7208-2B85-A0E471E6D435}"/>
              </a:ext>
            </a:extLst>
          </p:cNvPr>
          <p:cNvSpPr/>
          <p:nvPr/>
        </p:nvSpPr>
        <p:spPr>
          <a:xfrm>
            <a:off x="4769084" y="2076056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F5EB85A-8BD9-83B1-8BC9-5FC64EE19D96}"/>
              </a:ext>
            </a:extLst>
          </p:cNvPr>
          <p:cNvSpPr/>
          <p:nvPr/>
        </p:nvSpPr>
        <p:spPr>
          <a:xfrm>
            <a:off x="5575422" y="2076056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89A0C54-D362-9230-C39D-10F3C621FC01}"/>
              </a:ext>
            </a:extLst>
          </p:cNvPr>
          <p:cNvSpPr txBox="1"/>
          <p:nvPr/>
        </p:nvSpPr>
        <p:spPr>
          <a:xfrm>
            <a:off x="361098" y="2529950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Not being able to stop or control worrying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3962712-E43B-D205-6AC3-4973E33D0CE6}"/>
              </a:ext>
            </a:extLst>
          </p:cNvPr>
          <p:cNvSpPr/>
          <p:nvPr/>
        </p:nvSpPr>
        <p:spPr>
          <a:xfrm>
            <a:off x="371540" y="2493951"/>
            <a:ext cx="2714948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EF3126A-3E35-A6B1-D122-9C3D556AE8C0}"/>
              </a:ext>
            </a:extLst>
          </p:cNvPr>
          <p:cNvSpPr/>
          <p:nvPr/>
        </p:nvSpPr>
        <p:spPr>
          <a:xfrm>
            <a:off x="3153141" y="2493553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628A83E9-CBB1-265E-4F54-CC362F85D137}"/>
              </a:ext>
            </a:extLst>
          </p:cNvPr>
          <p:cNvSpPr/>
          <p:nvPr/>
        </p:nvSpPr>
        <p:spPr>
          <a:xfrm>
            <a:off x="3959479" y="2493553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FD0B33C-7794-2314-553D-1DF03CE6D52F}"/>
              </a:ext>
            </a:extLst>
          </p:cNvPr>
          <p:cNvSpPr/>
          <p:nvPr/>
        </p:nvSpPr>
        <p:spPr>
          <a:xfrm>
            <a:off x="4765817" y="2493553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7F21100-F71B-5F26-5DD9-AE5DAC4E2498}"/>
              </a:ext>
            </a:extLst>
          </p:cNvPr>
          <p:cNvSpPr/>
          <p:nvPr/>
        </p:nvSpPr>
        <p:spPr>
          <a:xfrm>
            <a:off x="5572155" y="2493553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F9527F46-8DB1-D005-BD39-53A669B3E511}"/>
              </a:ext>
            </a:extLst>
          </p:cNvPr>
          <p:cNvSpPr txBox="1"/>
          <p:nvPr/>
        </p:nvSpPr>
        <p:spPr>
          <a:xfrm>
            <a:off x="361098" y="2933005"/>
            <a:ext cx="2714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Little interest or pleasure in doing things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DFCAD2C-96CD-2173-2028-DFDBB58FDACB}"/>
              </a:ext>
            </a:extLst>
          </p:cNvPr>
          <p:cNvSpPr/>
          <p:nvPr/>
        </p:nvSpPr>
        <p:spPr>
          <a:xfrm>
            <a:off x="371539" y="2899278"/>
            <a:ext cx="27182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DF3CB322-E4F3-CE07-3745-11272A6C4B1F}"/>
              </a:ext>
            </a:extLst>
          </p:cNvPr>
          <p:cNvSpPr/>
          <p:nvPr/>
        </p:nvSpPr>
        <p:spPr>
          <a:xfrm>
            <a:off x="3156408" y="2898880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5E77D96-9887-708E-60A1-8958D3E6FE7B}"/>
              </a:ext>
            </a:extLst>
          </p:cNvPr>
          <p:cNvSpPr/>
          <p:nvPr/>
        </p:nvSpPr>
        <p:spPr>
          <a:xfrm>
            <a:off x="3962746" y="2898880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97585AD-B7B9-B005-98FB-DA43ABA26804}"/>
              </a:ext>
            </a:extLst>
          </p:cNvPr>
          <p:cNvSpPr/>
          <p:nvPr/>
        </p:nvSpPr>
        <p:spPr>
          <a:xfrm>
            <a:off x="4769084" y="2898880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E0E510AE-D0F9-57DE-493A-ABEE7625B08E}"/>
              </a:ext>
            </a:extLst>
          </p:cNvPr>
          <p:cNvSpPr/>
          <p:nvPr/>
        </p:nvSpPr>
        <p:spPr>
          <a:xfrm>
            <a:off x="5575422" y="2898880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D15E500-993E-C279-0409-AFB4D23CD8E5}"/>
              </a:ext>
            </a:extLst>
          </p:cNvPr>
          <p:cNvSpPr txBox="1"/>
          <p:nvPr/>
        </p:nvSpPr>
        <p:spPr>
          <a:xfrm>
            <a:off x="361098" y="3352774"/>
            <a:ext cx="2448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Feeling down, depressed or hopeless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0040DB3-EB1A-62D3-7278-042316CA7C79}"/>
              </a:ext>
            </a:extLst>
          </p:cNvPr>
          <p:cNvSpPr/>
          <p:nvPr/>
        </p:nvSpPr>
        <p:spPr>
          <a:xfrm>
            <a:off x="371540" y="3316775"/>
            <a:ext cx="2714948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46EAA01-6F37-2439-9975-482F060B1525}"/>
              </a:ext>
            </a:extLst>
          </p:cNvPr>
          <p:cNvSpPr/>
          <p:nvPr/>
        </p:nvSpPr>
        <p:spPr>
          <a:xfrm>
            <a:off x="3153141" y="331637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209A7E9-703A-5A24-6291-48819921B20B}"/>
              </a:ext>
            </a:extLst>
          </p:cNvPr>
          <p:cNvSpPr/>
          <p:nvPr/>
        </p:nvSpPr>
        <p:spPr>
          <a:xfrm>
            <a:off x="3959479" y="331637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EF4F686-898A-8A14-2067-4436072B0C81}"/>
              </a:ext>
            </a:extLst>
          </p:cNvPr>
          <p:cNvSpPr/>
          <p:nvPr/>
        </p:nvSpPr>
        <p:spPr>
          <a:xfrm>
            <a:off x="4765817" y="331637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34003F9-2AE6-AB40-F85A-BCCB7E8E2E64}"/>
              </a:ext>
            </a:extLst>
          </p:cNvPr>
          <p:cNvSpPr/>
          <p:nvPr/>
        </p:nvSpPr>
        <p:spPr>
          <a:xfrm>
            <a:off x="5572155" y="331637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1E92280-4A81-B775-E78A-9FB4BF94C547}"/>
              </a:ext>
            </a:extLst>
          </p:cNvPr>
          <p:cNvSpPr/>
          <p:nvPr/>
        </p:nvSpPr>
        <p:spPr>
          <a:xfrm>
            <a:off x="297921" y="3897010"/>
            <a:ext cx="6243391" cy="1736217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193" name="Picture 192" descr="Diagram&#10;&#10;Description automatically generated">
            <a:extLst>
              <a:ext uri="{FF2B5EF4-FFF2-40B4-BE49-F238E27FC236}">
                <a16:creationId xmlns:a16="http://schemas.microsoft.com/office/drawing/2014/main" id="{803E3B17-40F9-8970-22F2-1342881A63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14" t="27538" b="20173"/>
          <a:stretch/>
        </p:blipFill>
        <p:spPr>
          <a:xfrm>
            <a:off x="482407" y="3935881"/>
            <a:ext cx="3766470" cy="1674991"/>
          </a:xfrm>
          <a:prstGeom prst="rect">
            <a:avLst/>
          </a:prstGeom>
          <a:ln>
            <a:noFill/>
          </a:ln>
        </p:spPr>
      </p:pic>
      <p:sp>
        <p:nvSpPr>
          <p:cNvPr id="194" name="TextBox 193">
            <a:extLst>
              <a:ext uri="{FF2B5EF4-FFF2-40B4-BE49-F238E27FC236}">
                <a16:creationId xmlns:a16="http://schemas.microsoft.com/office/drawing/2014/main" id="{52D0F109-B5E8-4686-FF02-BC3DE0DFE166}"/>
              </a:ext>
            </a:extLst>
          </p:cNvPr>
          <p:cNvSpPr txBox="1"/>
          <p:nvPr/>
        </p:nvSpPr>
        <p:spPr>
          <a:xfrm>
            <a:off x="4138397" y="3970318"/>
            <a:ext cx="24029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Alcohol</a:t>
            </a:r>
          </a:p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Do you drink more than 14 units of alcohol per week?</a:t>
            </a:r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6120D01-B46A-44B6-7A09-8679682A4124}"/>
              </a:ext>
            </a:extLst>
          </p:cNvPr>
          <p:cNvSpPr txBox="1"/>
          <p:nvPr/>
        </p:nvSpPr>
        <p:spPr>
          <a:xfrm>
            <a:off x="4138397" y="4875543"/>
            <a:ext cx="2518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No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006B95C5-64A9-DB23-29C0-B3C1A7B9CA17}"/>
              </a:ext>
            </a:extLst>
          </p:cNvPr>
          <p:cNvSpPr/>
          <p:nvPr/>
        </p:nvSpPr>
        <p:spPr>
          <a:xfrm>
            <a:off x="296464" y="5721297"/>
            <a:ext cx="6243391" cy="75799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AB91C70-BB1E-21F3-E674-80C5671018E8}"/>
              </a:ext>
            </a:extLst>
          </p:cNvPr>
          <p:cNvSpPr txBox="1"/>
          <p:nvPr/>
        </p:nvSpPr>
        <p:spPr>
          <a:xfrm>
            <a:off x="310582" y="5734240"/>
            <a:ext cx="62381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Smoking</a:t>
            </a:r>
          </a:p>
          <a:p>
            <a:endParaRPr lang="en-US" sz="1200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Do you smoke?							   Yes			   No</a:t>
            </a:r>
            <a:endParaRPr lang="en-US" sz="1200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600A561-82FB-FCCB-2A9F-571878D141D2}"/>
              </a:ext>
            </a:extLst>
          </p:cNvPr>
          <p:cNvSpPr/>
          <p:nvPr/>
        </p:nvSpPr>
        <p:spPr>
          <a:xfrm>
            <a:off x="295795" y="6621870"/>
            <a:ext cx="6243391" cy="1102657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01F2EDF-44F1-A599-D0A4-3BA9C971796E}"/>
              </a:ext>
            </a:extLst>
          </p:cNvPr>
          <p:cNvSpPr txBox="1"/>
          <p:nvPr/>
        </p:nvSpPr>
        <p:spPr>
          <a:xfrm>
            <a:off x="309913" y="6634814"/>
            <a:ext cx="62381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Erectile dysfunction</a:t>
            </a:r>
          </a:p>
          <a:p>
            <a:endParaRPr lang="en-US" sz="1200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In recent months, have you had trouble  achieving or maintaining an erection?</a:t>
            </a:r>
            <a:endParaRPr lang="en-US" sz="1200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CD6E8B52-E91E-EABD-DA40-69361829D5BB}"/>
              </a:ext>
            </a:extLst>
          </p:cNvPr>
          <p:cNvSpPr txBox="1"/>
          <p:nvPr/>
        </p:nvSpPr>
        <p:spPr>
          <a:xfrm>
            <a:off x="314306" y="7314718"/>
            <a:ext cx="621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		No 				Prefer not to answer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00FBA7D2-EE92-B37C-63D9-563BA2D9F5D1}"/>
              </a:ext>
            </a:extLst>
          </p:cNvPr>
          <p:cNvSpPr txBox="1"/>
          <p:nvPr/>
        </p:nvSpPr>
        <p:spPr>
          <a:xfrm>
            <a:off x="266723" y="8345991"/>
            <a:ext cx="94769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Insulin pumps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044B54C-607F-2EAE-D19F-796335B8C87A}"/>
              </a:ext>
            </a:extLst>
          </p:cNvPr>
          <p:cNvSpPr txBox="1"/>
          <p:nvPr/>
        </p:nvSpPr>
        <p:spPr>
          <a:xfrm>
            <a:off x="1275818" y="8341678"/>
            <a:ext cx="177163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Continuous glucose monitors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3735EDF9-750F-AA2A-C8D1-3710981D2C52}"/>
              </a:ext>
            </a:extLst>
          </p:cNvPr>
          <p:cNvSpPr txBox="1"/>
          <p:nvPr/>
        </p:nvSpPr>
        <p:spPr>
          <a:xfrm>
            <a:off x="3127715" y="8343131"/>
            <a:ext cx="108613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Adjusting insulin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D9E52CFE-8ACE-08B1-1686-84CEEC47164E}"/>
              </a:ext>
            </a:extLst>
          </p:cNvPr>
          <p:cNvSpPr txBox="1"/>
          <p:nvPr/>
        </p:nvSpPr>
        <p:spPr>
          <a:xfrm>
            <a:off x="5569081" y="8344401"/>
            <a:ext cx="941033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Injection sites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8EB33FD-D49F-C22E-EB19-561BEFEF0495}"/>
              </a:ext>
            </a:extLst>
          </p:cNvPr>
          <p:cNvSpPr txBox="1"/>
          <p:nvPr/>
        </p:nvSpPr>
        <p:spPr>
          <a:xfrm>
            <a:off x="272418" y="8695932"/>
            <a:ext cx="144466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Carbohydrate counting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2C1A0DB7-F3B4-34B9-AD62-CED60D9A6FCC}"/>
              </a:ext>
            </a:extLst>
          </p:cNvPr>
          <p:cNvSpPr txBox="1"/>
          <p:nvPr/>
        </p:nvSpPr>
        <p:spPr>
          <a:xfrm>
            <a:off x="1846110" y="8695089"/>
            <a:ext cx="110658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Correction doses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3134390C-45D1-C87D-CC01-D57932C31778}"/>
              </a:ext>
            </a:extLst>
          </p:cNvPr>
          <p:cNvSpPr txBox="1"/>
          <p:nvPr/>
        </p:nvSpPr>
        <p:spPr>
          <a:xfrm>
            <a:off x="3105759" y="8695932"/>
            <a:ext cx="131487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Repeat prescriptions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C1B49AA5-4119-D484-A5A3-B1DE1E81C305}"/>
              </a:ext>
            </a:extLst>
          </p:cNvPr>
          <p:cNvSpPr txBox="1"/>
          <p:nvPr/>
        </p:nvSpPr>
        <p:spPr>
          <a:xfrm>
            <a:off x="4538852" y="8695089"/>
            <a:ext cx="138325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Getting appointments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666F32F3-AEF8-F4E4-A34A-CBB0117EF3F3}"/>
              </a:ext>
            </a:extLst>
          </p:cNvPr>
          <p:cNvSpPr txBox="1"/>
          <p:nvPr/>
        </p:nvSpPr>
        <p:spPr>
          <a:xfrm>
            <a:off x="272418" y="9045777"/>
            <a:ext cx="153572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What to do when unwell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9B30A5E8-24D7-AA17-BABB-5A933D469DC2}"/>
              </a:ext>
            </a:extLst>
          </p:cNvPr>
          <p:cNvSpPr txBox="1"/>
          <p:nvPr/>
        </p:nvSpPr>
        <p:spPr>
          <a:xfrm>
            <a:off x="1956383" y="9045777"/>
            <a:ext cx="410511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Diet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EF92222-1426-C178-BDC7-5495D8CE1F27}"/>
              </a:ext>
            </a:extLst>
          </p:cNvPr>
          <p:cNvSpPr txBox="1"/>
          <p:nvPr/>
        </p:nvSpPr>
        <p:spPr>
          <a:xfrm>
            <a:off x="2484372" y="9045777"/>
            <a:ext cx="63350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Exercise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38BFDF6-E347-94A7-1CFB-96F8C84B2ACC}"/>
              </a:ext>
            </a:extLst>
          </p:cNvPr>
          <p:cNvSpPr txBox="1"/>
          <p:nvPr/>
        </p:nvSpPr>
        <p:spPr>
          <a:xfrm>
            <a:off x="3235011" y="9045777"/>
            <a:ext cx="57119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Driving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408BEB6-9935-B5C0-9120-408610281F16}"/>
              </a:ext>
            </a:extLst>
          </p:cNvPr>
          <p:cNvSpPr txBox="1"/>
          <p:nvPr/>
        </p:nvSpPr>
        <p:spPr>
          <a:xfrm>
            <a:off x="3895007" y="9045777"/>
            <a:ext cx="520442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Travel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F8BC9557-FA55-085D-5FAD-1E5FAF74EBB4}"/>
              </a:ext>
            </a:extLst>
          </p:cNvPr>
          <p:cNvSpPr txBox="1"/>
          <p:nvPr/>
        </p:nvSpPr>
        <p:spPr>
          <a:xfrm>
            <a:off x="4561088" y="9045777"/>
            <a:ext cx="59503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Alcohol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3383674F-AE9F-E4B1-6008-BDBE93EC0295}"/>
              </a:ext>
            </a:extLst>
          </p:cNvPr>
          <p:cNvSpPr txBox="1"/>
          <p:nvPr/>
        </p:nvSpPr>
        <p:spPr>
          <a:xfrm>
            <a:off x="5275662" y="9045777"/>
            <a:ext cx="660758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Smoking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B3B4DDDC-5F0A-00D5-3152-30AEC2EA021D}"/>
              </a:ext>
            </a:extLst>
          </p:cNvPr>
          <p:cNvSpPr txBox="1"/>
          <p:nvPr/>
        </p:nvSpPr>
        <p:spPr>
          <a:xfrm>
            <a:off x="6004419" y="8695089"/>
            <a:ext cx="523926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2C863ED-0807-F9E8-8108-E84CC14B8EEA}"/>
              </a:ext>
            </a:extLst>
          </p:cNvPr>
          <p:cNvSpPr txBox="1"/>
          <p:nvPr/>
        </p:nvSpPr>
        <p:spPr>
          <a:xfrm>
            <a:off x="272418" y="9403444"/>
            <a:ext cx="115977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High blood sugars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376BF0CD-5CE2-A7A4-0F4A-2E92559602F0}"/>
              </a:ext>
            </a:extLst>
          </p:cNvPr>
          <p:cNvSpPr txBox="1"/>
          <p:nvPr/>
        </p:nvSpPr>
        <p:spPr>
          <a:xfrm>
            <a:off x="1574240" y="9403444"/>
            <a:ext cx="54373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HbA1c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D831C994-A049-9C28-0CD7-015287757605}"/>
              </a:ext>
            </a:extLst>
          </p:cNvPr>
          <p:cNvSpPr txBox="1"/>
          <p:nvPr/>
        </p:nvSpPr>
        <p:spPr>
          <a:xfrm>
            <a:off x="2213675" y="9403444"/>
            <a:ext cx="96621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Contraception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907B2EF-437D-30AB-7F4E-1A56D07E09CF}"/>
              </a:ext>
            </a:extLst>
          </p:cNvPr>
          <p:cNvSpPr txBox="1"/>
          <p:nvPr/>
        </p:nvSpPr>
        <p:spPr>
          <a:xfrm>
            <a:off x="3308845" y="9403444"/>
            <a:ext cx="43102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Eyes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4BE025F-41FD-3C8B-D29C-F1C179E5F15E}"/>
              </a:ext>
            </a:extLst>
          </p:cNvPr>
          <p:cNvSpPr txBox="1"/>
          <p:nvPr/>
        </p:nvSpPr>
        <p:spPr>
          <a:xfrm>
            <a:off x="3849170" y="9403444"/>
            <a:ext cx="60762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Kidneys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D3E819B-46F3-0ABB-4EB0-D06CF1E76349}"/>
              </a:ext>
            </a:extLst>
          </p:cNvPr>
          <p:cNvSpPr txBox="1"/>
          <p:nvPr/>
        </p:nvSpPr>
        <p:spPr>
          <a:xfrm>
            <a:off x="4562366" y="9403444"/>
            <a:ext cx="100671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Blood pressure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FB21DEF-2584-632E-A6FA-5E24D0F3EB93}"/>
              </a:ext>
            </a:extLst>
          </p:cNvPr>
          <p:cNvSpPr txBox="1"/>
          <p:nvPr/>
        </p:nvSpPr>
        <p:spPr>
          <a:xfrm>
            <a:off x="6099104" y="9045777"/>
            <a:ext cx="425633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Feet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6315EA74-A631-C475-7759-C1AE966066D8}"/>
              </a:ext>
            </a:extLst>
          </p:cNvPr>
          <p:cNvSpPr txBox="1"/>
          <p:nvPr/>
        </p:nvSpPr>
        <p:spPr>
          <a:xfrm>
            <a:off x="5718611" y="9403444"/>
            <a:ext cx="80973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Cholesterol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3CFD91A-2D77-729C-5E91-6743E11A7176}"/>
              </a:ext>
            </a:extLst>
          </p:cNvPr>
          <p:cNvSpPr txBox="1"/>
          <p:nvPr/>
        </p:nvSpPr>
        <p:spPr>
          <a:xfrm>
            <a:off x="314305" y="7841748"/>
            <a:ext cx="6210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Here are a selection of topics which people are often keen to discuss in the diabetes clinic.  If you would like to talk about any of these issues, please circle them:  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1EE02838-13B3-A45E-0DAF-61AF255C95E8}"/>
              </a:ext>
            </a:extLst>
          </p:cNvPr>
          <p:cNvSpPr txBox="1"/>
          <p:nvPr/>
        </p:nvSpPr>
        <p:spPr>
          <a:xfrm>
            <a:off x="4246900" y="8344401"/>
            <a:ext cx="128913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Closed loop 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7385F-FE65-1650-5795-62EC96EF341A}"/>
              </a:ext>
            </a:extLst>
          </p:cNvPr>
          <p:cNvSpPr txBox="1"/>
          <p:nvPr/>
        </p:nvSpPr>
        <p:spPr>
          <a:xfrm rot="16200000">
            <a:off x="119244" y="4207885"/>
            <a:ext cx="5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1 unit </a:t>
            </a: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2B266976-44CC-4126-91A3-5F307D131282}"/>
              </a:ext>
            </a:extLst>
          </p:cNvPr>
          <p:cNvSpPr/>
          <p:nvPr/>
        </p:nvSpPr>
        <p:spPr>
          <a:xfrm>
            <a:off x="535691" y="4059088"/>
            <a:ext cx="95374" cy="467835"/>
          </a:xfrm>
          <a:prstGeom prst="lef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5E21B2-E6C0-B1C4-DB53-5155297215DD}"/>
              </a:ext>
            </a:extLst>
          </p:cNvPr>
          <p:cNvCxnSpPr>
            <a:cxnSpLocks/>
          </p:cNvCxnSpPr>
          <p:nvPr/>
        </p:nvCxnSpPr>
        <p:spPr>
          <a:xfrm>
            <a:off x="440551" y="4308872"/>
            <a:ext cx="8371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7870785-8ACD-BFDC-ECF8-84676ACE8E40}"/>
              </a:ext>
            </a:extLst>
          </p:cNvPr>
          <p:cNvSpPr/>
          <p:nvPr/>
        </p:nvSpPr>
        <p:spPr>
          <a:xfrm rot="5400000">
            <a:off x="0" y="-11399"/>
            <a:ext cx="1875462" cy="1875462"/>
          </a:xfrm>
          <a:prstGeom prst="rtTriangle">
            <a:avLst/>
          </a:prstGeom>
          <a:solidFill>
            <a:schemeClr val="accent2">
              <a:lumMod val="60000"/>
              <a:lumOff val="40000"/>
              <a:alpha val="33444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94" y="204828"/>
            <a:ext cx="1720902" cy="80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1351" y="1748738"/>
            <a:ext cx="4765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What would you like to talk about during your appointment?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6251" y="1182528"/>
            <a:ext cx="227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Date: _____________________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3470" y="1689028"/>
            <a:ext cx="6243391" cy="1888744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795828" y="6981005"/>
            <a:ext cx="1472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89789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www.edinburghdiabetes.com</a:t>
            </a:r>
            <a:endParaRPr lang="en-US" sz="1200" dirty="0">
              <a:solidFill>
                <a:srgbClr val="376092"/>
              </a:solidFill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D23FF2-3881-EC6E-1CFA-E0CB7942D6A7}"/>
              </a:ext>
            </a:extLst>
          </p:cNvPr>
          <p:cNvSpPr/>
          <p:nvPr/>
        </p:nvSpPr>
        <p:spPr>
          <a:xfrm>
            <a:off x="307304" y="420742"/>
            <a:ext cx="2270501" cy="107345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E76E9D-6417-BE1F-F1AE-9F4819FF9E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91" y="1857182"/>
            <a:ext cx="1080948" cy="1080948"/>
          </a:xfrm>
          <a:prstGeom prst="rect">
            <a:avLst/>
          </a:prstGeom>
        </p:spPr>
      </p:pic>
      <p:pic>
        <p:nvPicPr>
          <p:cNvPr id="16" name="Picture 15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2F9A53AE-9725-CA5A-A0D4-D0C60B1A3B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505" y="3712616"/>
            <a:ext cx="1244605" cy="78883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A195206-16CE-6E37-A55A-3220B1811553}"/>
              </a:ext>
            </a:extLst>
          </p:cNvPr>
          <p:cNvSpPr txBox="1"/>
          <p:nvPr/>
        </p:nvSpPr>
        <p:spPr>
          <a:xfrm>
            <a:off x="313613" y="3955968"/>
            <a:ext cx="6243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Hypoglycaemia</a:t>
            </a:r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(low glucose)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1278FE-AB82-0249-33EF-D58BA268A623}"/>
              </a:ext>
            </a:extLst>
          </p:cNvPr>
          <p:cNvSpPr/>
          <p:nvPr/>
        </p:nvSpPr>
        <p:spPr>
          <a:xfrm>
            <a:off x="303784" y="3687348"/>
            <a:ext cx="6243391" cy="4408628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69CDFE-D16D-F692-7421-0F592192A9B1}"/>
              </a:ext>
            </a:extLst>
          </p:cNvPr>
          <p:cNvSpPr txBox="1"/>
          <p:nvPr/>
        </p:nvSpPr>
        <p:spPr>
          <a:xfrm>
            <a:off x="341130" y="4505387"/>
            <a:ext cx="624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How low does your blood sugar need to go before you typically feel symptoms?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7556E4-8FEF-F8F3-12F9-9CC42061037D}"/>
              </a:ext>
            </a:extLst>
          </p:cNvPr>
          <p:cNvSpPr txBox="1"/>
          <p:nvPr/>
        </p:nvSpPr>
        <p:spPr>
          <a:xfrm>
            <a:off x="1208387" y="4894445"/>
            <a:ext cx="4201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	1.5	2.0	2.5	3.0	3.5	4.0	4.5	5.0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CBA99B5-BB10-D14B-68F5-39D7FAE5FA0D}"/>
              </a:ext>
            </a:extLst>
          </p:cNvPr>
          <p:cNvSpPr txBox="1"/>
          <p:nvPr/>
        </p:nvSpPr>
        <p:spPr>
          <a:xfrm>
            <a:off x="605719" y="4819346"/>
            <a:ext cx="1115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never get symptoms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4289EC-7884-9B18-0882-7DE086C03DEF}"/>
              </a:ext>
            </a:extLst>
          </p:cNvPr>
          <p:cNvSpPr txBox="1"/>
          <p:nvPr/>
        </p:nvSpPr>
        <p:spPr>
          <a:xfrm>
            <a:off x="5151210" y="4819346"/>
            <a:ext cx="1115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higher </a:t>
            </a:r>
          </a:p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than 5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623955F-1570-8D4B-FA00-E9021C55032A}"/>
              </a:ext>
            </a:extLst>
          </p:cNvPr>
          <p:cNvCxnSpPr>
            <a:cxnSpLocks/>
          </p:cNvCxnSpPr>
          <p:nvPr/>
        </p:nvCxnSpPr>
        <p:spPr>
          <a:xfrm>
            <a:off x="1084568" y="5406724"/>
            <a:ext cx="47510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B48A8A5-6FF2-D5EC-01F1-6F9A252B0C15}"/>
              </a:ext>
            </a:extLst>
          </p:cNvPr>
          <p:cNvCxnSpPr>
            <a:cxnSpLocks/>
          </p:cNvCxnSpPr>
          <p:nvPr/>
        </p:nvCxnSpPr>
        <p:spPr>
          <a:xfrm>
            <a:off x="1212198" y="5313150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0787A0F-8DB6-541B-6E42-8E59BF2E5F50}"/>
              </a:ext>
            </a:extLst>
          </p:cNvPr>
          <p:cNvCxnSpPr>
            <a:cxnSpLocks/>
          </p:cNvCxnSpPr>
          <p:nvPr/>
        </p:nvCxnSpPr>
        <p:spPr>
          <a:xfrm>
            <a:off x="1870521" y="5313150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FBF6C5D-E2AE-C50B-18F1-9836E68945D8}"/>
              </a:ext>
            </a:extLst>
          </p:cNvPr>
          <p:cNvCxnSpPr>
            <a:cxnSpLocks/>
          </p:cNvCxnSpPr>
          <p:nvPr/>
        </p:nvCxnSpPr>
        <p:spPr>
          <a:xfrm>
            <a:off x="2341500" y="5315089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7F62E0-090A-E71A-1785-4CE8AC2D50EC}"/>
              </a:ext>
            </a:extLst>
          </p:cNvPr>
          <p:cNvCxnSpPr>
            <a:cxnSpLocks/>
          </p:cNvCxnSpPr>
          <p:nvPr/>
        </p:nvCxnSpPr>
        <p:spPr>
          <a:xfrm>
            <a:off x="2792090" y="5311857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B2168DB7-4750-0AAB-4460-BB748DA63D6A}"/>
              </a:ext>
            </a:extLst>
          </p:cNvPr>
          <p:cNvCxnSpPr>
            <a:cxnSpLocks/>
          </p:cNvCxnSpPr>
          <p:nvPr/>
        </p:nvCxnSpPr>
        <p:spPr>
          <a:xfrm>
            <a:off x="3234704" y="5311856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A8293FA-5F3C-C7B3-3D7D-6B8EF5AA4280}"/>
              </a:ext>
            </a:extLst>
          </p:cNvPr>
          <p:cNvCxnSpPr>
            <a:cxnSpLocks/>
          </p:cNvCxnSpPr>
          <p:nvPr/>
        </p:nvCxnSpPr>
        <p:spPr>
          <a:xfrm>
            <a:off x="3703479" y="5311856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46D26DC-8053-8689-8A09-485F375A7202}"/>
              </a:ext>
            </a:extLst>
          </p:cNvPr>
          <p:cNvCxnSpPr>
            <a:cxnSpLocks/>
          </p:cNvCxnSpPr>
          <p:nvPr/>
        </p:nvCxnSpPr>
        <p:spPr>
          <a:xfrm>
            <a:off x="4156821" y="5311855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1297733-CBB1-8F85-881C-7C545A935703}"/>
              </a:ext>
            </a:extLst>
          </p:cNvPr>
          <p:cNvCxnSpPr>
            <a:cxnSpLocks/>
          </p:cNvCxnSpPr>
          <p:nvPr/>
        </p:nvCxnSpPr>
        <p:spPr>
          <a:xfrm>
            <a:off x="4602446" y="5311854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6A39D84-636F-771B-0C54-543AB96CD78A}"/>
              </a:ext>
            </a:extLst>
          </p:cNvPr>
          <p:cNvCxnSpPr>
            <a:cxnSpLocks/>
          </p:cNvCxnSpPr>
          <p:nvPr/>
        </p:nvCxnSpPr>
        <p:spPr>
          <a:xfrm>
            <a:off x="5078937" y="5311853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CB4F7D5-CDA2-F265-4425-6A9E1AE3955E}"/>
              </a:ext>
            </a:extLst>
          </p:cNvPr>
          <p:cNvCxnSpPr>
            <a:cxnSpLocks/>
          </p:cNvCxnSpPr>
          <p:nvPr/>
        </p:nvCxnSpPr>
        <p:spPr>
          <a:xfrm>
            <a:off x="5705531" y="5311716"/>
            <a:ext cx="0" cy="1871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F27824E-2522-E07E-0A13-DAD204F9329A}"/>
              </a:ext>
            </a:extLst>
          </p:cNvPr>
          <p:cNvSpPr txBox="1"/>
          <p:nvPr/>
        </p:nvSpPr>
        <p:spPr>
          <a:xfrm>
            <a:off x="313613" y="5747972"/>
            <a:ext cx="624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Do you know when your hypos are commencing (circle a number from 1 to 7)?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7747DA0-F8B4-E402-0667-6023910274F2}"/>
              </a:ext>
            </a:extLst>
          </p:cNvPr>
          <p:cNvSpPr txBox="1"/>
          <p:nvPr/>
        </p:nvSpPr>
        <p:spPr>
          <a:xfrm>
            <a:off x="341129" y="6137030"/>
            <a:ext cx="621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1		2		3		4		5		6		7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738E675-F2DB-7F78-1870-D8F4BEB33967}"/>
              </a:ext>
            </a:extLst>
          </p:cNvPr>
          <p:cNvSpPr txBox="1"/>
          <p:nvPr/>
        </p:nvSpPr>
        <p:spPr>
          <a:xfrm>
            <a:off x="5835581" y="6357252"/>
            <a:ext cx="505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Never aware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4025DD8-0AF7-71A3-5C77-12B518D15B03}"/>
              </a:ext>
            </a:extLst>
          </p:cNvPr>
          <p:cNvSpPr txBox="1"/>
          <p:nvPr/>
        </p:nvSpPr>
        <p:spPr>
          <a:xfrm>
            <a:off x="584941" y="6366530"/>
            <a:ext cx="62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Always aware</a:t>
            </a:r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CA08254E-11C1-B211-8A6E-C30E5E04A9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63" y="7003258"/>
            <a:ext cx="648902" cy="648902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D895F96A-56B9-4C7E-584C-113E547A7825}"/>
              </a:ext>
            </a:extLst>
          </p:cNvPr>
          <p:cNvSpPr txBox="1"/>
          <p:nvPr/>
        </p:nvSpPr>
        <p:spPr>
          <a:xfrm>
            <a:off x="1077476" y="6926132"/>
            <a:ext cx="5363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Severe </a:t>
            </a:r>
            <a:r>
              <a:rPr lang="en-US" sz="1400" b="1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hypoglycaemia</a:t>
            </a:r>
            <a:endParaRPr lang="en-US" sz="1400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  <a:p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Have you had any episodes of </a:t>
            </a:r>
            <a:r>
              <a:rPr lang="en-US" sz="14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hypoglycaemia</a:t>
            </a:r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where </a:t>
            </a:r>
            <a:r>
              <a:rPr lang="en-US" sz="1400" u="sng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someone else </a:t>
            </a:r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had to treat you since your last clinic appointment?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5CFBB74-E7FA-12B7-8457-D706ED2EC927}"/>
              </a:ext>
            </a:extLst>
          </p:cNvPr>
          <p:cNvSpPr txBox="1"/>
          <p:nvPr/>
        </p:nvSpPr>
        <p:spPr>
          <a:xfrm>
            <a:off x="441191" y="7741922"/>
            <a:ext cx="621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	No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0775550-9408-D3A9-C223-3BB9B018297F}"/>
              </a:ext>
            </a:extLst>
          </p:cNvPr>
          <p:cNvCxnSpPr>
            <a:cxnSpLocks/>
          </p:cNvCxnSpPr>
          <p:nvPr/>
        </p:nvCxnSpPr>
        <p:spPr>
          <a:xfrm>
            <a:off x="341129" y="5658346"/>
            <a:ext cx="624339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74F91A1-95E3-C8F6-1B09-6451C9956A75}"/>
              </a:ext>
            </a:extLst>
          </p:cNvPr>
          <p:cNvCxnSpPr>
            <a:cxnSpLocks/>
          </p:cNvCxnSpPr>
          <p:nvPr/>
        </p:nvCxnSpPr>
        <p:spPr>
          <a:xfrm>
            <a:off x="341129" y="6873538"/>
            <a:ext cx="624339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A1B3906-3315-1CA8-5FD2-D63B57CEE7E7}"/>
              </a:ext>
            </a:extLst>
          </p:cNvPr>
          <p:cNvSpPr/>
          <p:nvPr/>
        </p:nvSpPr>
        <p:spPr>
          <a:xfrm>
            <a:off x="303470" y="8223805"/>
            <a:ext cx="6243391" cy="146231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149" name="Picture 148">
            <a:extLst>
              <a:ext uri="{FF2B5EF4-FFF2-40B4-BE49-F238E27FC236}">
                <a16:creationId xmlns:a16="http://schemas.microsoft.com/office/drawing/2014/main" id="{4BAD212E-2FDD-CAF9-1A1B-96902CF233B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316" t="23840" r="11080" b="26718"/>
          <a:stretch/>
        </p:blipFill>
        <p:spPr>
          <a:xfrm>
            <a:off x="367765" y="8586084"/>
            <a:ext cx="1036978" cy="728373"/>
          </a:xfrm>
          <a:prstGeom prst="rect">
            <a:avLst/>
          </a:prstGeom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CDCDE914-F703-FFB3-3858-FCDBAE874745}"/>
              </a:ext>
            </a:extLst>
          </p:cNvPr>
          <p:cNvSpPr txBox="1"/>
          <p:nvPr/>
        </p:nvSpPr>
        <p:spPr>
          <a:xfrm>
            <a:off x="1404578" y="8266837"/>
            <a:ext cx="50826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Driving</a:t>
            </a: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Can you confirm that (</a:t>
            </a:r>
            <a:r>
              <a:rPr lang="en-US" sz="1200" dirty="0" err="1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</a:t>
            </a:r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) you ensure your glucose level is above 5 before driving; (ii) you keep short-acting carbohydrate and a means of measuring glucose levels in your car; (iii) if your glucose level falls below 4mM, you stop driving until glucose has been above 5mM for more than 45 minutes?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3EE27DF-F1E8-9C6F-2D19-E496F5E0A40D}"/>
              </a:ext>
            </a:extLst>
          </p:cNvPr>
          <p:cNvSpPr txBox="1"/>
          <p:nvPr/>
        </p:nvSpPr>
        <p:spPr>
          <a:xfrm>
            <a:off x="317227" y="9315637"/>
            <a:ext cx="621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	No			I do not drive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4468B-E4C1-97AD-286E-912A7D0BB23E}"/>
              </a:ext>
            </a:extLst>
          </p:cNvPr>
          <p:cNvSpPr txBox="1"/>
          <p:nvPr/>
        </p:nvSpPr>
        <p:spPr>
          <a:xfrm>
            <a:off x="2980208" y="9679186"/>
            <a:ext cx="6215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Please turn over…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42BA19-F019-9982-2895-64B01A0EF574}"/>
              </a:ext>
            </a:extLst>
          </p:cNvPr>
          <p:cNvSpPr txBox="1"/>
          <p:nvPr/>
        </p:nvSpPr>
        <p:spPr>
          <a:xfrm>
            <a:off x="-36213" y="8508"/>
            <a:ext cx="227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BCCCB9-015B-EF36-34CC-90F9599F13C7}"/>
              </a:ext>
            </a:extLst>
          </p:cNvPr>
          <p:cNvSpPr txBox="1"/>
          <p:nvPr/>
        </p:nvSpPr>
        <p:spPr>
          <a:xfrm>
            <a:off x="427505" y="2917173"/>
            <a:ext cx="1130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>
                    <a:lumMod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Some common topics are listed at the bottom of the next page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A750E3-3E30-3231-DF66-C8F82124CE07}"/>
              </a:ext>
            </a:extLst>
          </p:cNvPr>
          <p:cNvSpPr/>
          <p:nvPr/>
        </p:nvSpPr>
        <p:spPr>
          <a:xfrm>
            <a:off x="632744" y="6052176"/>
            <a:ext cx="5654659" cy="122557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69736-06D4-A8EF-0917-3DAACF61F3EE}"/>
              </a:ext>
            </a:extLst>
          </p:cNvPr>
          <p:cNvSpPr txBox="1"/>
          <p:nvPr/>
        </p:nvSpPr>
        <p:spPr>
          <a:xfrm>
            <a:off x="307304" y="426875"/>
            <a:ext cx="227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CHI label here or name: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83B6F7-B461-F257-0C83-D0A01210F283}"/>
              </a:ext>
            </a:extLst>
          </p:cNvPr>
          <p:cNvSpPr txBox="1"/>
          <p:nvPr/>
        </p:nvSpPr>
        <p:spPr>
          <a:xfrm>
            <a:off x="-18369" y="9708143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52994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D5FBC78B-0054-E069-7901-A74753CBDB25}"/>
              </a:ext>
            </a:extLst>
          </p:cNvPr>
          <p:cNvSpPr/>
          <p:nvPr/>
        </p:nvSpPr>
        <p:spPr>
          <a:xfrm rot="16200000" flipH="1">
            <a:off x="4982538" y="-15168"/>
            <a:ext cx="1875462" cy="1875462"/>
          </a:xfrm>
          <a:prstGeom prst="rtTriangle">
            <a:avLst/>
          </a:prstGeom>
          <a:solidFill>
            <a:schemeClr val="accent2">
              <a:lumMod val="60000"/>
              <a:lumOff val="40000"/>
              <a:alpha val="33444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1278FE-AB82-0249-33EF-D58BA268A623}"/>
              </a:ext>
            </a:extLst>
          </p:cNvPr>
          <p:cNvSpPr/>
          <p:nvPr/>
        </p:nvSpPr>
        <p:spPr>
          <a:xfrm>
            <a:off x="307304" y="244823"/>
            <a:ext cx="6243391" cy="324976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153" name="Picture 152">
            <a:extLst>
              <a:ext uri="{FF2B5EF4-FFF2-40B4-BE49-F238E27FC236}">
                <a16:creationId xmlns:a16="http://schemas.microsoft.com/office/drawing/2014/main" id="{822F3B19-6C2B-0528-4D32-61A3EB38C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39" y="300734"/>
            <a:ext cx="1133827" cy="947003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2795828" y="6981005"/>
            <a:ext cx="1472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195206-16CE-6E37-A55A-3220B1811553}"/>
              </a:ext>
            </a:extLst>
          </p:cNvPr>
          <p:cNvSpPr txBox="1"/>
          <p:nvPr/>
        </p:nvSpPr>
        <p:spPr>
          <a:xfrm>
            <a:off x="1505366" y="309653"/>
            <a:ext cx="5045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Wellbeing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69CDFE-D16D-F692-7421-0F592192A9B1}"/>
              </a:ext>
            </a:extLst>
          </p:cNvPr>
          <p:cNvSpPr txBox="1"/>
          <p:nvPr/>
        </p:nvSpPr>
        <p:spPr>
          <a:xfrm>
            <a:off x="1569601" y="551740"/>
            <a:ext cx="4981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Over the </a:t>
            </a:r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last 2 weeks</a:t>
            </a:r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, how often have you been bothered by the following problems? (tick a box for each item)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F4A54A9-755F-0DEB-FEEF-3A9F65A232D6}"/>
              </a:ext>
            </a:extLst>
          </p:cNvPr>
          <p:cNvSpPr/>
          <p:nvPr/>
        </p:nvSpPr>
        <p:spPr>
          <a:xfrm>
            <a:off x="3156408" y="1078188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1CB3D57-2220-AC88-AEB0-41CF830632FD}"/>
              </a:ext>
            </a:extLst>
          </p:cNvPr>
          <p:cNvSpPr/>
          <p:nvPr/>
        </p:nvSpPr>
        <p:spPr>
          <a:xfrm>
            <a:off x="3962746" y="1078188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CC2403B-3460-8884-2B76-3F0E6C469348}"/>
              </a:ext>
            </a:extLst>
          </p:cNvPr>
          <p:cNvSpPr/>
          <p:nvPr/>
        </p:nvSpPr>
        <p:spPr>
          <a:xfrm>
            <a:off x="4769084" y="1078188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CE75D37-6000-0B52-50E5-B497D69BF6EC}"/>
              </a:ext>
            </a:extLst>
          </p:cNvPr>
          <p:cNvSpPr/>
          <p:nvPr/>
        </p:nvSpPr>
        <p:spPr>
          <a:xfrm>
            <a:off x="5575422" y="1078188"/>
            <a:ext cx="749515" cy="646331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0AF45D0-94FE-229C-E492-8331D4CE46AF}"/>
              </a:ext>
            </a:extLst>
          </p:cNvPr>
          <p:cNvSpPr txBox="1"/>
          <p:nvPr/>
        </p:nvSpPr>
        <p:spPr>
          <a:xfrm>
            <a:off x="361098" y="1810632"/>
            <a:ext cx="2463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Feeling nervous, anxious or on edge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77DE3CC-A7C3-FDBA-E641-68059845A554}"/>
              </a:ext>
            </a:extLst>
          </p:cNvPr>
          <p:cNvSpPr txBox="1"/>
          <p:nvPr/>
        </p:nvSpPr>
        <p:spPr>
          <a:xfrm>
            <a:off x="3146577" y="1374724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Not at all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6C74574-9063-F5C6-458B-E07B86EC97C3}"/>
              </a:ext>
            </a:extLst>
          </p:cNvPr>
          <p:cNvSpPr txBox="1"/>
          <p:nvPr/>
        </p:nvSpPr>
        <p:spPr>
          <a:xfrm>
            <a:off x="3967850" y="1220861"/>
            <a:ext cx="74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Several days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BEAFABE-C773-561F-53A2-C9223A7A5B47}"/>
              </a:ext>
            </a:extLst>
          </p:cNvPr>
          <p:cNvSpPr txBox="1"/>
          <p:nvPr/>
        </p:nvSpPr>
        <p:spPr>
          <a:xfrm>
            <a:off x="4731738" y="1090720"/>
            <a:ext cx="7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More than half the days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B69B200-DDD6-FB71-C625-FC009047852C}"/>
              </a:ext>
            </a:extLst>
          </p:cNvPr>
          <p:cNvSpPr txBox="1"/>
          <p:nvPr/>
        </p:nvSpPr>
        <p:spPr>
          <a:xfrm>
            <a:off x="5532972" y="1090720"/>
            <a:ext cx="7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Nearly every day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751A0EA-B6AD-4307-0E0F-FDFCDF3B3D8E}"/>
              </a:ext>
            </a:extLst>
          </p:cNvPr>
          <p:cNvSpPr/>
          <p:nvPr/>
        </p:nvSpPr>
        <p:spPr>
          <a:xfrm>
            <a:off x="371539" y="1776905"/>
            <a:ext cx="27182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EFA3AE9-0022-CE81-D96A-49464C218141}"/>
              </a:ext>
            </a:extLst>
          </p:cNvPr>
          <p:cNvSpPr/>
          <p:nvPr/>
        </p:nvSpPr>
        <p:spPr>
          <a:xfrm>
            <a:off x="3156408" y="177650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EA3AEB7-CF18-227E-43DC-269CC59F8B60}"/>
              </a:ext>
            </a:extLst>
          </p:cNvPr>
          <p:cNvSpPr/>
          <p:nvPr/>
        </p:nvSpPr>
        <p:spPr>
          <a:xfrm>
            <a:off x="3962746" y="177650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30FDAED-9AB4-7208-2B85-A0E471E6D435}"/>
              </a:ext>
            </a:extLst>
          </p:cNvPr>
          <p:cNvSpPr/>
          <p:nvPr/>
        </p:nvSpPr>
        <p:spPr>
          <a:xfrm>
            <a:off x="4769084" y="177650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F5EB85A-8BD9-83B1-8BC9-5FC64EE19D96}"/>
              </a:ext>
            </a:extLst>
          </p:cNvPr>
          <p:cNvSpPr/>
          <p:nvPr/>
        </p:nvSpPr>
        <p:spPr>
          <a:xfrm>
            <a:off x="5575422" y="1776507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89A0C54-D362-9230-C39D-10F3C621FC01}"/>
              </a:ext>
            </a:extLst>
          </p:cNvPr>
          <p:cNvSpPr txBox="1"/>
          <p:nvPr/>
        </p:nvSpPr>
        <p:spPr>
          <a:xfrm>
            <a:off x="361098" y="2230401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Not being able to stop or control worrying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3962712-E43B-D205-6AC3-4973E33D0CE6}"/>
              </a:ext>
            </a:extLst>
          </p:cNvPr>
          <p:cNvSpPr/>
          <p:nvPr/>
        </p:nvSpPr>
        <p:spPr>
          <a:xfrm>
            <a:off x="371540" y="2194402"/>
            <a:ext cx="2714948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EF3126A-3E35-A6B1-D122-9C3D556AE8C0}"/>
              </a:ext>
            </a:extLst>
          </p:cNvPr>
          <p:cNvSpPr/>
          <p:nvPr/>
        </p:nvSpPr>
        <p:spPr>
          <a:xfrm>
            <a:off x="3153141" y="2194004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628A83E9-CBB1-265E-4F54-CC362F85D137}"/>
              </a:ext>
            </a:extLst>
          </p:cNvPr>
          <p:cNvSpPr/>
          <p:nvPr/>
        </p:nvSpPr>
        <p:spPr>
          <a:xfrm>
            <a:off x="3959479" y="2194004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FD0B33C-7794-2314-553D-1DF03CE6D52F}"/>
              </a:ext>
            </a:extLst>
          </p:cNvPr>
          <p:cNvSpPr/>
          <p:nvPr/>
        </p:nvSpPr>
        <p:spPr>
          <a:xfrm>
            <a:off x="4765817" y="2194004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7F21100-F71B-5F26-5DD9-AE5DAC4E2498}"/>
              </a:ext>
            </a:extLst>
          </p:cNvPr>
          <p:cNvSpPr/>
          <p:nvPr/>
        </p:nvSpPr>
        <p:spPr>
          <a:xfrm>
            <a:off x="5572155" y="2194004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F9527F46-8DB1-D005-BD39-53A669B3E511}"/>
              </a:ext>
            </a:extLst>
          </p:cNvPr>
          <p:cNvSpPr txBox="1"/>
          <p:nvPr/>
        </p:nvSpPr>
        <p:spPr>
          <a:xfrm>
            <a:off x="361098" y="2633456"/>
            <a:ext cx="2714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Little interest or pleasure in doing things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DFCAD2C-96CD-2173-2028-DFDBB58FDACB}"/>
              </a:ext>
            </a:extLst>
          </p:cNvPr>
          <p:cNvSpPr/>
          <p:nvPr/>
        </p:nvSpPr>
        <p:spPr>
          <a:xfrm>
            <a:off x="371539" y="2599729"/>
            <a:ext cx="27182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DF3CB322-E4F3-CE07-3745-11272A6C4B1F}"/>
              </a:ext>
            </a:extLst>
          </p:cNvPr>
          <p:cNvSpPr/>
          <p:nvPr/>
        </p:nvSpPr>
        <p:spPr>
          <a:xfrm>
            <a:off x="3156408" y="2599331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5E77D96-9887-708E-60A1-8958D3E6FE7B}"/>
              </a:ext>
            </a:extLst>
          </p:cNvPr>
          <p:cNvSpPr/>
          <p:nvPr/>
        </p:nvSpPr>
        <p:spPr>
          <a:xfrm>
            <a:off x="3962746" y="2599331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97585AD-B7B9-B005-98FB-DA43ABA26804}"/>
              </a:ext>
            </a:extLst>
          </p:cNvPr>
          <p:cNvSpPr/>
          <p:nvPr/>
        </p:nvSpPr>
        <p:spPr>
          <a:xfrm>
            <a:off x="4769084" y="2599331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E0E510AE-D0F9-57DE-493A-ABEE7625B08E}"/>
              </a:ext>
            </a:extLst>
          </p:cNvPr>
          <p:cNvSpPr/>
          <p:nvPr/>
        </p:nvSpPr>
        <p:spPr>
          <a:xfrm>
            <a:off x="5575422" y="2599331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D15E500-993E-C279-0409-AFB4D23CD8E5}"/>
              </a:ext>
            </a:extLst>
          </p:cNvPr>
          <p:cNvSpPr txBox="1"/>
          <p:nvPr/>
        </p:nvSpPr>
        <p:spPr>
          <a:xfrm>
            <a:off x="361098" y="3053225"/>
            <a:ext cx="2448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Feeling down, depressed or hopeless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C0040DB3-EB1A-62D3-7278-042316CA7C79}"/>
              </a:ext>
            </a:extLst>
          </p:cNvPr>
          <p:cNvSpPr/>
          <p:nvPr/>
        </p:nvSpPr>
        <p:spPr>
          <a:xfrm>
            <a:off x="371540" y="3017226"/>
            <a:ext cx="2714948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46EAA01-6F37-2439-9975-482F060B1525}"/>
              </a:ext>
            </a:extLst>
          </p:cNvPr>
          <p:cNvSpPr/>
          <p:nvPr/>
        </p:nvSpPr>
        <p:spPr>
          <a:xfrm>
            <a:off x="3153141" y="3016828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209A7E9-703A-5A24-6291-48819921B20B}"/>
              </a:ext>
            </a:extLst>
          </p:cNvPr>
          <p:cNvSpPr/>
          <p:nvPr/>
        </p:nvSpPr>
        <p:spPr>
          <a:xfrm>
            <a:off x="3959479" y="3016828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EF4F686-898A-8A14-2067-4436072B0C81}"/>
              </a:ext>
            </a:extLst>
          </p:cNvPr>
          <p:cNvSpPr/>
          <p:nvPr/>
        </p:nvSpPr>
        <p:spPr>
          <a:xfrm>
            <a:off x="4765817" y="3016828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34003F9-2AE6-AB40-F85A-BCCB7E8E2E64}"/>
              </a:ext>
            </a:extLst>
          </p:cNvPr>
          <p:cNvSpPr/>
          <p:nvPr/>
        </p:nvSpPr>
        <p:spPr>
          <a:xfrm>
            <a:off x="5572155" y="3016828"/>
            <a:ext cx="749515" cy="34979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1E92280-4A81-B775-E78A-9FB4BF94C547}"/>
              </a:ext>
            </a:extLst>
          </p:cNvPr>
          <p:cNvSpPr/>
          <p:nvPr/>
        </p:nvSpPr>
        <p:spPr>
          <a:xfrm>
            <a:off x="297921" y="3597461"/>
            <a:ext cx="6243391" cy="1736217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pic>
        <p:nvPicPr>
          <p:cNvPr id="193" name="Picture 192" descr="Diagram&#10;&#10;Description automatically generated">
            <a:extLst>
              <a:ext uri="{FF2B5EF4-FFF2-40B4-BE49-F238E27FC236}">
                <a16:creationId xmlns:a16="http://schemas.microsoft.com/office/drawing/2014/main" id="{803E3B17-40F9-8970-22F2-1342881A63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14" t="27538" b="20173"/>
          <a:stretch/>
        </p:blipFill>
        <p:spPr>
          <a:xfrm>
            <a:off x="482407" y="3636332"/>
            <a:ext cx="3766470" cy="1674991"/>
          </a:xfrm>
          <a:prstGeom prst="rect">
            <a:avLst/>
          </a:prstGeom>
          <a:ln>
            <a:noFill/>
          </a:ln>
        </p:spPr>
      </p:pic>
      <p:sp>
        <p:nvSpPr>
          <p:cNvPr id="194" name="TextBox 193">
            <a:extLst>
              <a:ext uri="{FF2B5EF4-FFF2-40B4-BE49-F238E27FC236}">
                <a16:creationId xmlns:a16="http://schemas.microsoft.com/office/drawing/2014/main" id="{52D0F109-B5E8-4686-FF02-BC3DE0DFE166}"/>
              </a:ext>
            </a:extLst>
          </p:cNvPr>
          <p:cNvSpPr txBox="1"/>
          <p:nvPr/>
        </p:nvSpPr>
        <p:spPr>
          <a:xfrm>
            <a:off x="4138397" y="3670769"/>
            <a:ext cx="24029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Alcohol</a:t>
            </a:r>
          </a:p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Do you drink more than 14 units of alcohol per week?</a:t>
            </a:r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6120D01-B46A-44B6-7A09-8679682A4124}"/>
              </a:ext>
            </a:extLst>
          </p:cNvPr>
          <p:cNvSpPr txBox="1"/>
          <p:nvPr/>
        </p:nvSpPr>
        <p:spPr>
          <a:xfrm>
            <a:off x="4138397" y="4575994"/>
            <a:ext cx="2518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No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006B95C5-64A9-DB23-29C0-B3C1A7B9CA17}"/>
              </a:ext>
            </a:extLst>
          </p:cNvPr>
          <p:cNvSpPr/>
          <p:nvPr/>
        </p:nvSpPr>
        <p:spPr>
          <a:xfrm>
            <a:off x="266723" y="5866090"/>
            <a:ext cx="6243391" cy="923042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AB91C70-BB1E-21F3-E674-80C5671018E8}"/>
              </a:ext>
            </a:extLst>
          </p:cNvPr>
          <p:cNvSpPr txBox="1"/>
          <p:nvPr/>
        </p:nvSpPr>
        <p:spPr>
          <a:xfrm>
            <a:off x="271941" y="5453553"/>
            <a:ext cx="6238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Smoking         </a:t>
            </a:r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Do you smoke?					   Yes			   No</a:t>
            </a:r>
            <a:endParaRPr lang="en-US" sz="1200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600A561-82FB-FCCB-2A9F-571878D141D2}"/>
              </a:ext>
            </a:extLst>
          </p:cNvPr>
          <p:cNvSpPr/>
          <p:nvPr/>
        </p:nvSpPr>
        <p:spPr>
          <a:xfrm>
            <a:off x="266723" y="6839126"/>
            <a:ext cx="6243391" cy="94123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01F2EDF-44F1-A599-D0A4-3BA9C971796E}"/>
              </a:ext>
            </a:extLst>
          </p:cNvPr>
          <p:cNvSpPr txBox="1"/>
          <p:nvPr/>
        </p:nvSpPr>
        <p:spPr>
          <a:xfrm>
            <a:off x="281294" y="6874037"/>
            <a:ext cx="6238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Pregnancy </a:t>
            </a: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It is advisable for women with diabetes to plan pregnancy to achieve the best outcomes for mother and baby.  Are you considering a pregnancy in the next 2 years?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CD6E8B52-E91E-EABD-DA40-69361829D5BB}"/>
              </a:ext>
            </a:extLst>
          </p:cNvPr>
          <p:cNvSpPr txBox="1"/>
          <p:nvPr/>
        </p:nvSpPr>
        <p:spPr>
          <a:xfrm>
            <a:off x="305428" y="7470166"/>
            <a:ext cx="621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Yes					No 				Not relevant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00FBA7D2-EE92-B37C-63D9-563BA2D9F5D1}"/>
              </a:ext>
            </a:extLst>
          </p:cNvPr>
          <p:cNvSpPr txBox="1"/>
          <p:nvPr/>
        </p:nvSpPr>
        <p:spPr>
          <a:xfrm>
            <a:off x="266723" y="8345991"/>
            <a:ext cx="94769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Insulin pumps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044B54C-607F-2EAE-D19F-796335B8C87A}"/>
              </a:ext>
            </a:extLst>
          </p:cNvPr>
          <p:cNvSpPr txBox="1"/>
          <p:nvPr/>
        </p:nvSpPr>
        <p:spPr>
          <a:xfrm>
            <a:off x="1275818" y="8341678"/>
            <a:ext cx="177163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Continuous glucose monitors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3735EDF9-750F-AA2A-C8D1-3710981D2C52}"/>
              </a:ext>
            </a:extLst>
          </p:cNvPr>
          <p:cNvSpPr txBox="1"/>
          <p:nvPr/>
        </p:nvSpPr>
        <p:spPr>
          <a:xfrm>
            <a:off x="3127715" y="8343131"/>
            <a:ext cx="108613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Adjusting insulin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D9E52CFE-8ACE-08B1-1686-84CEEC47164E}"/>
              </a:ext>
            </a:extLst>
          </p:cNvPr>
          <p:cNvSpPr txBox="1"/>
          <p:nvPr/>
        </p:nvSpPr>
        <p:spPr>
          <a:xfrm>
            <a:off x="5569081" y="8344401"/>
            <a:ext cx="941033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Injection sites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8EB33FD-D49F-C22E-EB19-561BEFEF0495}"/>
              </a:ext>
            </a:extLst>
          </p:cNvPr>
          <p:cNvSpPr txBox="1"/>
          <p:nvPr/>
        </p:nvSpPr>
        <p:spPr>
          <a:xfrm>
            <a:off x="272418" y="8695932"/>
            <a:ext cx="144466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Carbohydrate counting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2C1A0DB7-F3B4-34B9-AD62-CED60D9A6FCC}"/>
              </a:ext>
            </a:extLst>
          </p:cNvPr>
          <p:cNvSpPr txBox="1"/>
          <p:nvPr/>
        </p:nvSpPr>
        <p:spPr>
          <a:xfrm>
            <a:off x="1846110" y="8695089"/>
            <a:ext cx="110658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Correction doses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3134390C-45D1-C87D-CC01-D57932C31778}"/>
              </a:ext>
            </a:extLst>
          </p:cNvPr>
          <p:cNvSpPr txBox="1"/>
          <p:nvPr/>
        </p:nvSpPr>
        <p:spPr>
          <a:xfrm>
            <a:off x="3105759" y="8695932"/>
            <a:ext cx="131487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Repeat prescriptions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C1B49AA5-4119-D484-A5A3-B1DE1E81C305}"/>
              </a:ext>
            </a:extLst>
          </p:cNvPr>
          <p:cNvSpPr txBox="1"/>
          <p:nvPr/>
        </p:nvSpPr>
        <p:spPr>
          <a:xfrm>
            <a:off x="4538852" y="8695089"/>
            <a:ext cx="138325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Getting appointments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666F32F3-AEF8-F4E4-A34A-CBB0117EF3F3}"/>
              </a:ext>
            </a:extLst>
          </p:cNvPr>
          <p:cNvSpPr txBox="1"/>
          <p:nvPr/>
        </p:nvSpPr>
        <p:spPr>
          <a:xfrm>
            <a:off x="272418" y="9045777"/>
            <a:ext cx="153572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What to do when unwell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9B30A5E8-24D7-AA17-BABB-5A933D469DC2}"/>
              </a:ext>
            </a:extLst>
          </p:cNvPr>
          <p:cNvSpPr txBox="1"/>
          <p:nvPr/>
        </p:nvSpPr>
        <p:spPr>
          <a:xfrm>
            <a:off x="1956383" y="9045777"/>
            <a:ext cx="410511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Diet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EF92222-1426-C178-BDC7-5495D8CE1F27}"/>
              </a:ext>
            </a:extLst>
          </p:cNvPr>
          <p:cNvSpPr txBox="1"/>
          <p:nvPr/>
        </p:nvSpPr>
        <p:spPr>
          <a:xfrm>
            <a:off x="2484372" y="9045777"/>
            <a:ext cx="63350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Exercise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38BFDF6-E347-94A7-1CFB-96F8C84B2ACC}"/>
              </a:ext>
            </a:extLst>
          </p:cNvPr>
          <p:cNvSpPr txBox="1"/>
          <p:nvPr/>
        </p:nvSpPr>
        <p:spPr>
          <a:xfrm>
            <a:off x="3235011" y="9045777"/>
            <a:ext cx="57119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Driving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408BEB6-9935-B5C0-9120-408610281F16}"/>
              </a:ext>
            </a:extLst>
          </p:cNvPr>
          <p:cNvSpPr txBox="1"/>
          <p:nvPr/>
        </p:nvSpPr>
        <p:spPr>
          <a:xfrm>
            <a:off x="3895007" y="9045777"/>
            <a:ext cx="520442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Travel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F8BC9557-FA55-085D-5FAD-1E5FAF74EBB4}"/>
              </a:ext>
            </a:extLst>
          </p:cNvPr>
          <p:cNvSpPr txBox="1"/>
          <p:nvPr/>
        </p:nvSpPr>
        <p:spPr>
          <a:xfrm>
            <a:off x="4561088" y="9045777"/>
            <a:ext cx="59503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Alcohol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3383674F-AE9F-E4B1-6008-BDBE93EC0295}"/>
              </a:ext>
            </a:extLst>
          </p:cNvPr>
          <p:cNvSpPr txBox="1"/>
          <p:nvPr/>
        </p:nvSpPr>
        <p:spPr>
          <a:xfrm>
            <a:off x="5275662" y="9045777"/>
            <a:ext cx="660758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Smoking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B3B4DDDC-5F0A-00D5-3152-30AEC2EA021D}"/>
              </a:ext>
            </a:extLst>
          </p:cNvPr>
          <p:cNvSpPr txBox="1"/>
          <p:nvPr/>
        </p:nvSpPr>
        <p:spPr>
          <a:xfrm>
            <a:off x="6004419" y="8695089"/>
            <a:ext cx="523926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Hypos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2C863ED-0807-F9E8-8108-E84CC14B8EEA}"/>
              </a:ext>
            </a:extLst>
          </p:cNvPr>
          <p:cNvSpPr txBox="1"/>
          <p:nvPr/>
        </p:nvSpPr>
        <p:spPr>
          <a:xfrm>
            <a:off x="272418" y="9403444"/>
            <a:ext cx="1159777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High blood sugars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376BF0CD-5CE2-A7A4-0F4A-2E92559602F0}"/>
              </a:ext>
            </a:extLst>
          </p:cNvPr>
          <p:cNvSpPr txBox="1"/>
          <p:nvPr/>
        </p:nvSpPr>
        <p:spPr>
          <a:xfrm>
            <a:off x="1574240" y="9403444"/>
            <a:ext cx="543739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HbA1c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D831C994-A049-9C28-0CD7-015287757605}"/>
              </a:ext>
            </a:extLst>
          </p:cNvPr>
          <p:cNvSpPr txBox="1"/>
          <p:nvPr/>
        </p:nvSpPr>
        <p:spPr>
          <a:xfrm>
            <a:off x="2213675" y="9403444"/>
            <a:ext cx="96621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Contraception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907B2EF-437D-30AB-7F4E-1A56D07E09CF}"/>
              </a:ext>
            </a:extLst>
          </p:cNvPr>
          <p:cNvSpPr txBox="1"/>
          <p:nvPr/>
        </p:nvSpPr>
        <p:spPr>
          <a:xfrm>
            <a:off x="3308845" y="9403444"/>
            <a:ext cx="43102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Eyes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4BE025F-41FD-3C8B-D29C-F1C179E5F15E}"/>
              </a:ext>
            </a:extLst>
          </p:cNvPr>
          <p:cNvSpPr txBox="1"/>
          <p:nvPr/>
        </p:nvSpPr>
        <p:spPr>
          <a:xfrm>
            <a:off x="3849170" y="9403444"/>
            <a:ext cx="60762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Kidneys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D3E819B-46F3-0ABB-4EB0-D06CF1E76349}"/>
              </a:ext>
            </a:extLst>
          </p:cNvPr>
          <p:cNvSpPr txBox="1"/>
          <p:nvPr/>
        </p:nvSpPr>
        <p:spPr>
          <a:xfrm>
            <a:off x="4562366" y="9403444"/>
            <a:ext cx="100671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Blood pressure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FB21DEF-2584-632E-A6FA-5E24D0F3EB93}"/>
              </a:ext>
            </a:extLst>
          </p:cNvPr>
          <p:cNvSpPr txBox="1"/>
          <p:nvPr/>
        </p:nvSpPr>
        <p:spPr>
          <a:xfrm>
            <a:off x="6099104" y="9045777"/>
            <a:ext cx="425633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Feet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6315EA74-A631-C475-7759-C1AE966066D8}"/>
              </a:ext>
            </a:extLst>
          </p:cNvPr>
          <p:cNvSpPr txBox="1"/>
          <p:nvPr/>
        </p:nvSpPr>
        <p:spPr>
          <a:xfrm>
            <a:off x="5718611" y="9403444"/>
            <a:ext cx="809734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Cholesterol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3CFD91A-2D77-729C-5E91-6743E11A7176}"/>
              </a:ext>
            </a:extLst>
          </p:cNvPr>
          <p:cNvSpPr txBox="1"/>
          <p:nvPr/>
        </p:nvSpPr>
        <p:spPr>
          <a:xfrm>
            <a:off x="314305" y="7841748"/>
            <a:ext cx="6210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Here are a selection of topics which people are often keen to discuss in the diabetes clinic.  If you would like to talk about any of these issues, please circle them:  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1EE02838-13B3-A45E-0DAF-61AF255C95E8}"/>
              </a:ext>
            </a:extLst>
          </p:cNvPr>
          <p:cNvSpPr txBox="1"/>
          <p:nvPr/>
        </p:nvSpPr>
        <p:spPr>
          <a:xfrm>
            <a:off x="4246900" y="8344401"/>
            <a:ext cx="1289135" cy="2539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Closed loop systems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1F2EDF-44F1-A599-D0A4-3BA9C971796E}"/>
              </a:ext>
            </a:extLst>
          </p:cNvPr>
          <p:cNvSpPr txBox="1"/>
          <p:nvPr/>
        </p:nvSpPr>
        <p:spPr>
          <a:xfrm>
            <a:off x="271941" y="5895560"/>
            <a:ext cx="623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Contraception</a:t>
            </a: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Are you currently using a reliable form of contraception?            </a:t>
            </a:r>
          </a:p>
          <a:p>
            <a:endParaRPr lang="en-US" sz="1200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  <a:p>
            <a:r>
              <a:rPr lang="en-US" sz="1200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 Yes (if so, please specify:_____________________ )	         	 No			Not relevant</a:t>
            </a:r>
            <a:endParaRPr lang="en-US" sz="1200" b="1" dirty="0">
              <a:latin typeface="Source Sans Pro ExtraLight" panose="020B0303030403020204" pitchFamily="34" charset="0"/>
              <a:ea typeface="Source Sans Pro ExtraLight" panose="020B0303030403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2418" y="5405980"/>
            <a:ext cx="6255927" cy="36552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E189CD-A584-0C54-DA78-50F96CEA1C3B}"/>
              </a:ext>
            </a:extLst>
          </p:cNvPr>
          <p:cNvSpPr txBox="1"/>
          <p:nvPr/>
        </p:nvSpPr>
        <p:spPr>
          <a:xfrm rot="16200000">
            <a:off x="119244" y="3892353"/>
            <a:ext cx="5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1 unit </a:t>
            </a: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37DE9AF3-58ED-FF03-A363-049A04D5108D}"/>
              </a:ext>
            </a:extLst>
          </p:cNvPr>
          <p:cNvSpPr/>
          <p:nvPr/>
        </p:nvSpPr>
        <p:spPr>
          <a:xfrm>
            <a:off x="535691" y="3743556"/>
            <a:ext cx="95374" cy="467835"/>
          </a:xfrm>
          <a:prstGeom prst="lef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E319AE-5A8E-A723-24CE-5C2FFC731A60}"/>
              </a:ext>
            </a:extLst>
          </p:cNvPr>
          <p:cNvCxnSpPr>
            <a:cxnSpLocks/>
          </p:cNvCxnSpPr>
          <p:nvPr/>
        </p:nvCxnSpPr>
        <p:spPr>
          <a:xfrm>
            <a:off x="440551" y="3993340"/>
            <a:ext cx="8371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28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944</Words>
  <Application>Microsoft Macintosh PowerPoint</Application>
  <PresentationFormat>A4 Paper (210x297 mm)</PresentationFormat>
  <Paragraphs>152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Source Sans Pro ExtraLight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Fraser Gibb</dc:creator>
  <cp:lastModifiedBy>Fraser Gibb</cp:lastModifiedBy>
  <cp:revision>34</cp:revision>
  <dcterms:created xsi:type="dcterms:W3CDTF">2014-11-27T21:48:13Z</dcterms:created>
  <dcterms:modified xsi:type="dcterms:W3CDTF">2023-04-28T18:01:34Z</dcterms:modified>
</cp:coreProperties>
</file>